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3"/>
  </p:notesMasterIdLst>
  <p:handoutMasterIdLst>
    <p:handoutMasterId r:id="rId4"/>
  </p:handoutMasterIdLst>
  <p:sldIdLst>
    <p:sldId id="256" r:id="rId2"/>
  </p:sldIdLst>
  <p:sldSz cx="17995900" cy="25201563"/>
  <p:notesSz cx="20918488" cy="29806900"/>
  <p:embeddedFontLst>
    <p:embeddedFont>
      <p:font typeface="B Yekan" panose="00000400000000000000" pitchFamily="2" charset="-78"/>
      <p:regular r:id="rId5"/>
    </p:embeddedFont>
    <p:embeddedFont>
      <p:font typeface="宋体" panose="02010600030101010101" pitchFamily="2" charset="-122"/>
      <p:regular r:id="rId6"/>
    </p:embeddedFont>
    <p:embeddedFont>
      <p:font typeface="ＭＳ Ｐゴシック" panose="020B0600070205080204" pitchFamily="34" charset="-128"/>
      <p:regular r:id="rId7"/>
    </p:embeddedFont>
    <p:embeddedFont>
      <p:font typeface="新細明體" panose="02020500000000000000" pitchFamily="18" charset="-120"/>
      <p:regular r:id="rId8"/>
    </p:embeddedFont>
    <p:embeddedFont>
      <p:font typeface="Calibri" panose="020F0502020204030204" pitchFamily="34" charset="0"/>
      <p:regular r:id="rId9"/>
      <p:bold r:id="rId10"/>
      <p:italic r:id="rId11"/>
      <p:boldItalic r:id="rId12"/>
    </p:embeddedFont>
  </p:embeddedFontLst>
  <p:defaultTextStyle>
    <a:defPPr>
      <a:defRPr lang="en-GB"/>
    </a:defPPr>
    <a:lvl1pPr algn="l" rtl="0" eaLnBrk="0" fontAlgn="base" hangingPunct="0">
      <a:spcBef>
        <a:spcPct val="0"/>
      </a:spcBef>
      <a:spcAft>
        <a:spcPct val="0"/>
      </a:spcAft>
      <a:defRPr sz="1923" kern="1200">
        <a:solidFill>
          <a:schemeClr val="tx1"/>
        </a:solidFill>
        <a:latin typeface="Times New Roman" pitchFamily="1" charset="0"/>
        <a:ea typeface="+mn-ea"/>
        <a:cs typeface="+mn-cs"/>
      </a:defRPr>
    </a:lvl1pPr>
    <a:lvl2pPr marL="360993" indent="21235" algn="l" rtl="0" eaLnBrk="0" fontAlgn="base" hangingPunct="0">
      <a:spcBef>
        <a:spcPct val="0"/>
      </a:spcBef>
      <a:spcAft>
        <a:spcPct val="0"/>
      </a:spcAft>
      <a:defRPr sz="1923" kern="1200">
        <a:solidFill>
          <a:schemeClr val="tx1"/>
        </a:solidFill>
        <a:latin typeface="Times New Roman" pitchFamily="1" charset="0"/>
        <a:ea typeface="+mn-ea"/>
        <a:cs typeface="+mn-cs"/>
      </a:defRPr>
    </a:lvl2pPr>
    <a:lvl3pPr marL="721987" indent="42470" algn="l" rtl="0" eaLnBrk="0" fontAlgn="base" hangingPunct="0">
      <a:spcBef>
        <a:spcPct val="0"/>
      </a:spcBef>
      <a:spcAft>
        <a:spcPct val="0"/>
      </a:spcAft>
      <a:defRPr sz="1923" kern="1200">
        <a:solidFill>
          <a:schemeClr val="tx1"/>
        </a:solidFill>
        <a:latin typeface="Times New Roman" pitchFamily="1" charset="0"/>
        <a:ea typeface="+mn-ea"/>
        <a:cs typeface="+mn-cs"/>
      </a:defRPr>
    </a:lvl3pPr>
    <a:lvl4pPr marL="1082980" indent="63705" algn="l" rtl="0" eaLnBrk="0" fontAlgn="base" hangingPunct="0">
      <a:spcBef>
        <a:spcPct val="0"/>
      </a:spcBef>
      <a:spcAft>
        <a:spcPct val="0"/>
      </a:spcAft>
      <a:defRPr sz="1923" kern="1200">
        <a:solidFill>
          <a:schemeClr val="tx1"/>
        </a:solidFill>
        <a:latin typeface="Times New Roman" pitchFamily="1" charset="0"/>
        <a:ea typeface="+mn-ea"/>
        <a:cs typeface="+mn-cs"/>
      </a:defRPr>
    </a:lvl4pPr>
    <a:lvl5pPr marL="1443974" indent="84940" algn="l" rtl="0" eaLnBrk="0" fontAlgn="base" hangingPunct="0">
      <a:spcBef>
        <a:spcPct val="0"/>
      </a:spcBef>
      <a:spcAft>
        <a:spcPct val="0"/>
      </a:spcAft>
      <a:defRPr sz="1923" kern="1200">
        <a:solidFill>
          <a:schemeClr val="tx1"/>
        </a:solidFill>
        <a:latin typeface="Times New Roman" pitchFamily="1" charset="0"/>
        <a:ea typeface="+mn-ea"/>
        <a:cs typeface="+mn-cs"/>
      </a:defRPr>
    </a:lvl5pPr>
    <a:lvl6pPr marL="1911142" algn="l" defTabSz="764457" rtl="0" eaLnBrk="1" latinLnBrk="0" hangingPunct="1">
      <a:defRPr sz="1923" kern="1200">
        <a:solidFill>
          <a:schemeClr val="tx1"/>
        </a:solidFill>
        <a:latin typeface="Times New Roman" pitchFamily="1" charset="0"/>
        <a:ea typeface="+mn-ea"/>
        <a:cs typeface="+mn-cs"/>
      </a:defRPr>
    </a:lvl6pPr>
    <a:lvl7pPr marL="2293370" algn="l" defTabSz="764457" rtl="0" eaLnBrk="1" latinLnBrk="0" hangingPunct="1">
      <a:defRPr sz="1923" kern="1200">
        <a:solidFill>
          <a:schemeClr val="tx1"/>
        </a:solidFill>
        <a:latin typeface="Times New Roman" pitchFamily="1" charset="0"/>
        <a:ea typeface="+mn-ea"/>
        <a:cs typeface="+mn-cs"/>
      </a:defRPr>
    </a:lvl7pPr>
    <a:lvl8pPr marL="2675599" algn="l" defTabSz="764457" rtl="0" eaLnBrk="1" latinLnBrk="0" hangingPunct="1">
      <a:defRPr sz="1923" kern="1200">
        <a:solidFill>
          <a:schemeClr val="tx1"/>
        </a:solidFill>
        <a:latin typeface="Times New Roman" pitchFamily="1" charset="0"/>
        <a:ea typeface="+mn-ea"/>
        <a:cs typeface="+mn-cs"/>
      </a:defRPr>
    </a:lvl8pPr>
    <a:lvl9pPr marL="3057827" algn="l" defTabSz="764457" rtl="0" eaLnBrk="1" latinLnBrk="0" hangingPunct="1">
      <a:defRPr sz="1923" kern="1200">
        <a:solidFill>
          <a:schemeClr val="tx1"/>
        </a:solidFill>
        <a:latin typeface="Times New Roman" pitchFamily="1" charset="0"/>
        <a:ea typeface="+mn-ea"/>
        <a:cs typeface="+mn-cs"/>
      </a:defRPr>
    </a:lvl9pPr>
  </p:defaultTextStyle>
  <p:extLst>
    <p:ext uri="{EFAFB233-063F-42B5-8137-9DF3F51BA10A}">
      <p15:sldGuideLst xmlns="" xmlns:p15="http://schemas.microsoft.com/office/powerpoint/2012/main">
        <p15:guide id="1" orient="horz" pos="7938" userDrawn="1">
          <p15:clr>
            <a:srgbClr val="A4A3A4"/>
          </p15:clr>
        </p15:guide>
        <p15:guide id="2" pos="5687" userDrawn="1">
          <p15:clr>
            <a:srgbClr val="A4A3A4"/>
          </p15:clr>
        </p15:guide>
      </p15:sldGuideLst>
    </p:ext>
    <p:ext uri="{2D200454-40CA-4A62-9FC3-DE9A4176ACB9}">
      <p15:notesGuideLst xmlns="" xmlns:p15="http://schemas.microsoft.com/office/powerpoint/2012/main">
        <p15:guide id="1" orient="horz" pos="9386">
          <p15:clr>
            <a:srgbClr val="A4A3A4"/>
          </p15:clr>
        </p15:guide>
        <p15:guide id="2" pos="6589">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hdi" initials="M" lastIdx="1" clrIdx="0">
    <p:extLst/>
  </p:cmAuthor>
  <p:cmAuthor id="2" name="M. B." initials="M B"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7C7C7"/>
    <a:srgbClr val="C6C6C6"/>
    <a:srgbClr val="C4C4C4"/>
    <a:srgbClr val="C5C5C5"/>
    <a:srgbClr val="D2D2D2"/>
    <a:srgbClr val="D2CCCC"/>
    <a:srgbClr val="CCCCCC"/>
    <a:srgbClr val="CBCBCB"/>
    <a:srgbClr val="CACACA"/>
    <a:srgbClr val="CDCDC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434" autoAdjust="0"/>
  </p:normalViewPr>
  <p:slideViewPr>
    <p:cSldViewPr>
      <p:cViewPr>
        <p:scale>
          <a:sx n="33" d="100"/>
          <a:sy n="33" d="100"/>
        </p:scale>
        <p:origin x="-1308" y="-72"/>
      </p:cViewPr>
      <p:guideLst>
        <p:guide orient="horz" pos="7938"/>
        <p:guide pos="5687"/>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17" d="100"/>
          <a:sy n="17" d="100"/>
        </p:scale>
        <p:origin x="-3000" y="-138"/>
      </p:cViewPr>
      <p:guideLst>
        <p:guide orient="horz" pos="9386"/>
        <p:guide pos="6589"/>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4.fntdata"/><Relationship Id="rId13" Type="http://schemas.openxmlformats.org/officeDocument/2006/relationships/commentAuthors" Target="commentAuthors.xml"/><Relationship Id="rId3" Type="http://schemas.openxmlformats.org/officeDocument/2006/relationships/notesMaster" Target="notesMasters/notesMaster1.xml"/><Relationship Id="rId7" Type="http://schemas.openxmlformats.org/officeDocument/2006/relationships/font" Target="fonts/font3.fntdata"/><Relationship Id="rId12" Type="http://schemas.openxmlformats.org/officeDocument/2006/relationships/font" Target="fonts/font8.fntdata"/><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font" Target="fonts/font2.fntdata"/><Relationship Id="rId11" Type="http://schemas.openxmlformats.org/officeDocument/2006/relationships/font" Target="fonts/font7.fntdata"/><Relationship Id="rId5" Type="http://schemas.openxmlformats.org/officeDocument/2006/relationships/font" Target="fonts/font1.fntdata"/><Relationship Id="rId15" Type="http://schemas.openxmlformats.org/officeDocument/2006/relationships/viewProps" Target="viewProps.xml"/><Relationship Id="rId10" Type="http://schemas.openxmlformats.org/officeDocument/2006/relationships/font" Target="fonts/font6.fntdata"/><Relationship Id="rId4" Type="http://schemas.openxmlformats.org/officeDocument/2006/relationships/handoutMaster" Target="handoutMasters/handoutMaster1.xml"/><Relationship Id="rId9" Type="http://schemas.openxmlformats.org/officeDocument/2006/relationships/font" Target="fonts/font5.fntdata"/><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2" y="0"/>
            <a:ext cx="9064009" cy="1487246"/>
          </a:xfrm>
          <a:prstGeom prst="rect">
            <a:avLst/>
          </a:prstGeom>
          <a:noFill/>
          <a:ln w="9525">
            <a:noFill/>
            <a:miter lim="800000"/>
            <a:headEnd/>
            <a:tailEnd/>
          </a:ln>
          <a:effectLst/>
        </p:spPr>
        <p:txBody>
          <a:bodyPr vert="horz" wrap="square" lIns="277884" tIns="138945" rIns="277884" bIns="138945" numCol="1" anchor="t" anchorCtr="0" compatLnSpc="1">
            <a:prstTxWarp prst="textNoShape">
              <a:avLst/>
            </a:prstTxWarp>
          </a:bodyPr>
          <a:lstStyle>
            <a:lvl1pPr defTabSz="2779397">
              <a:defRPr sz="3700"/>
            </a:lvl1pPr>
          </a:lstStyle>
          <a:p>
            <a:pPr>
              <a:defRPr/>
            </a:pPr>
            <a:endParaRPr lang="zh-CN" altLang="en-GB"/>
          </a:p>
        </p:txBody>
      </p:sp>
      <p:sp>
        <p:nvSpPr>
          <p:cNvPr id="4099" name="Rectangle 3"/>
          <p:cNvSpPr>
            <a:spLocks noGrp="1" noChangeArrowheads="1"/>
          </p:cNvSpPr>
          <p:nvPr>
            <p:ph type="dt" sz="quarter" idx="1"/>
          </p:nvPr>
        </p:nvSpPr>
        <p:spPr bwMode="auto">
          <a:xfrm>
            <a:off x="11854481" y="0"/>
            <a:ext cx="9064009" cy="1487246"/>
          </a:xfrm>
          <a:prstGeom prst="rect">
            <a:avLst/>
          </a:prstGeom>
          <a:noFill/>
          <a:ln w="9525">
            <a:noFill/>
            <a:miter lim="800000"/>
            <a:headEnd/>
            <a:tailEnd/>
          </a:ln>
          <a:effectLst/>
        </p:spPr>
        <p:txBody>
          <a:bodyPr vert="horz" wrap="square" lIns="277884" tIns="138945" rIns="277884" bIns="138945" numCol="1" anchor="t" anchorCtr="0" compatLnSpc="1">
            <a:prstTxWarp prst="textNoShape">
              <a:avLst/>
            </a:prstTxWarp>
          </a:bodyPr>
          <a:lstStyle>
            <a:lvl1pPr algn="r" defTabSz="2779397">
              <a:defRPr sz="3700"/>
            </a:lvl1pPr>
          </a:lstStyle>
          <a:p>
            <a:pPr>
              <a:defRPr/>
            </a:pPr>
            <a:endParaRPr lang="en-GB" altLang="zh-CN"/>
          </a:p>
        </p:txBody>
      </p:sp>
      <p:sp>
        <p:nvSpPr>
          <p:cNvPr id="4100" name="Rectangle 4"/>
          <p:cNvSpPr>
            <a:spLocks noGrp="1" noChangeArrowheads="1"/>
          </p:cNvSpPr>
          <p:nvPr>
            <p:ph type="ftr" sz="quarter" idx="2"/>
          </p:nvPr>
        </p:nvSpPr>
        <p:spPr bwMode="auto">
          <a:xfrm>
            <a:off x="2" y="28319654"/>
            <a:ext cx="9064009" cy="1487246"/>
          </a:xfrm>
          <a:prstGeom prst="rect">
            <a:avLst/>
          </a:prstGeom>
          <a:noFill/>
          <a:ln w="9525">
            <a:noFill/>
            <a:miter lim="800000"/>
            <a:headEnd/>
            <a:tailEnd/>
          </a:ln>
          <a:effectLst/>
        </p:spPr>
        <p:txBody>
          <a:bodyPr vert="horz" wrap="square" lIns="277884" tIns="138945" rIns="277884" bIns="138945" numCol="1" anchor="b" anchorCtr="0" compatLnSpc="1">
            <a:prstTxWarp prst="textNoShape">
              <a:avLst/>
            </a:prstTxWarp>
          </a:bodyPr>
          <a:lstStyle>
            <a:lvl1pPr defTabSz="2779397">
              <a:defRPr sz="3700"/>
            </a:lvl1pPr>
          </a:lstStyle>
          <a:p>
            <a:pPr>
              <a:defRPr/>
            </a:pPr>
            <a:endParaRPr lang="en-GB" altLang="zh-CN"/>
          </a:p>
        </p:txBody>
      </p:sp>
      <p:sp>
        <p:nvSpPr>
          <p:cNvPr id="4101" name="Rectangle 5"/>
          <p:cNvSpPr>
            <a:spLocks noGrp="1" noChangeArrowheads="1"/>
          </p:cNvSpPr>
          <p:nvPr>
            <p:ph type="sldNum" sz="quarter" idx="3"/>
          </p:nvPr>
        </p:nvSpPr>
        <p:spPr bwMode="auto">
          <a:xfrm>
            <a:off x="11854481" y="28319654"/>
            <a:ext cx="9064009" cy="1487246"/>
          </a:xfrm>
          <a:prstGeom prst="rect">
            <a:avLst/>
          </a:prstGeom>
          <a:noFill/>
          <a:ln w="9525">
            <a:noFill/>
            <a:miter lim="800000"/>
            <a:headEnd/>
            <a:tailEnd/>
          </a:ln>
          <a:effectLst/>
        </p:spPr>
        <p:txBody>
          <a:bodyPr vert="horz" wrap="square" lIns="277884" tIns="138945" rIns="277884" bIns="138945" numCol="1" anchor="b" anchorCtr="0" compatLnSpc="1">
            <a:prstTxWarp prst="textNoShape">
              <a:avLst/>
            </a:prstTxWarp>
          </a:bodyPr>
          <a:lstStyle>
            <a:lvl1pPr algn="r" defTabSz="2779397">
              <a:defRPr sz="3700"/>
            </a:lvl1pPr>
          </a:lstStyle>
          <a:p>
            <a:pPr>
              <a:defRPr/>
            </a:pPr>
            <a:fld id="{603B5AD5-1320-41D3-B2ED-1D189C877177}" type="slidenum">
              <a:rPr lang="en-GB" altLang="zh-CN"/>
              <a:pPr>
                <a:defRPr/>
              </a:pPr>
              <a:t>‹#›</a:t>
            </a:fld>
            <a:endParaRPr lang="en-GB" altLang="zh-CN"/>
          </a:p>
        </p:txBody>
      </p:sp>
    </p:spTree>
    <p:extLst>
      <p:ext uri="{BB962C8B-B14F-4D97-AF65-F5344CB8AC3E}">
        <p14:creationId xmlns:p14="http://schemas.microsoft.com/office/powerpoint/2010/main" val="367869864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hdr" sz="quarter"/>
          </p:nvPr>
        </p:nvSpPr>
        <p:spPr bwMode="auto">
          <a:xfrm>
            <a:off x="2" y="0"/>
            <a:ext cx="9064009" cy="1492015"/>
          </a:xfrm>
          <a:prstGeom prst="rect">
            <a:avLst/>
          </a:prstGeom>
          <a:noFill/>
          <a:ln w="9525">
            <a:noFill/>
            <a:miter lim="800000"/>
            <a:headEnd/>
            <a:tailEnd/>
          </a:ln>
          <a:effectLst/>
        </p:spPr>
        <p:txBody>
          <a:bodyPr vert="horz" wrap="square" lIns="280373" tIns="140187" rIns="280373" bIns="140187" numCol="1" anchor="t" anchorCtr="0" compatLnSpc="1">
            <a:prstTxWarp prst="textNoShape">
              <a:avLst/>
            </a:prstTxWarp>
          </a:bodyPr>
          <a:lstStyle>
            <a:lvl1pPr>
              <a:defRPr sz="3700"/>
            </a:lvl1pPr>
          </a:lstStyle>
          <a:p>
            <a:pPr>
              <a:defRPr/>
            </a:pPr>
            <a:endParaRPr lang="en-US" altLang="zh-TW"/>
          </a:p>
        </p:txBody>
      </p:sp>
      <p:sp>
        <p:nvSpPr>
          <p:cNvPr id="16387" name="Rectangle 3"/>
          <p:cNvSpPr>
            <a:spLocks noGrp="1" noChangeArrowheads="1"/>
          </p:cNvSpPr>
          <p:nvPr>
            <p:ph type="dt" idx="1"/>
          </p:nvPr>
        </p:nvSpPr>
        <p:spPr bwMode="auto">
          <a:xfrm>
            <a:off x="11849463" y="0"/>
            <a:ext cx="9064009" cy="1492015"/>
          </a:xfrm>
          <a:prstGeom prst="rect">
            <a:avLst/>
          </a:prstGeom>
          <a:noFill/>
          <a:ln w="9525">
            <a:noFill/>
            <a:miter lim="800000"/>
            <a:headEnd/>
            <a:tailEnd/>
          </a:ln>
          <a:effectLst/>
        </p:spPr>
        <p:txBody>
          <a:bodyPr vert="horz" wrap="square" lIns="280373" tIns="140187" rIns="280373" bIns="140187" numCol="1" anchor="t" anchorCtr="0" compatLnSpc="1">
            <a:prstTxWarp prst="textNoShape">
              <a:avLst/>
            </a:prstTxWarp>
          </a:bodyPr>
          <a:lstStyle>
            <a:lvl1pPr algn="r">
              <a:defRPr sz="3700"/>
            </a:lvl1pPr>
          </a:lstStyle>
          <a:p>
            <a:pPr>
              <a:defRPr/>
            </a:pPr>
            <a:fld id="{4DDA35CF-FD98-4B7F-B858-1782E20A8E04}" type="datetimeFigureOut">
              <a:rPr lang="zh-TW" altLang="en-US"/>
              <a:pPr>
                <a:defRPr/>
              </a:pPr>
              <a:t>2016/5/12</a:t>
            </a:fld>
            <a:endParaRPr lang="en-US" altLang="zh-TW"/>
          </a:p>
        </p:txBody>
      </p:sp>
      <p:sp>
        <p:nvSpPr>
          <p:cNvPr id="5124" name="Rectangle 4"/>
          <p:cNvSpPr>
            <a:spLocks noGrp="1" noRot="1" noChangeAspect="1" noChangeArrowheads="1" noTextEdit="1"/>
          </p:cNvSpPr>
          <p:nvPr>
            <p:ph type="sldImg" idx="2"/>
          </p:nvPr>
        </p:nvSpPr>
        <p:spPr bwMode="auto">
          <a:xfrm>
            <a:off x="6469063" y="2235200"/>
            <a:ext cx="7980362" cy="11179175"/>
          </a:xfrm>
          <a:prstGeom prst="rect">
            <a:avLst/>
          </a:prstGeom>
          <a:noFill/>
          <a:ln w="9525">
            <a:solidFill>
              <a:srgbClr val="000000"/>
            </a:solidFill>
            <a:miter lim="800000"/>
            <a:headEnd/>
            <a:tailEnd/>
          </a:ln>
        </p:spPr>
      </p:sp>
      <p:sp>
        <p:nvSpPr>
          <p:cNvPr id="16389" name="Rectangle 5"/>
          <p:cNvSpPr>
            <a:spLocks noGrp="1" noChangeArrowheads="1"/>
          </p:cNvSpPr>
          <p:nvPr>
            <p:ph type="body" sz="quarter" idx="3"/>
          </p:nvPr>
        </p:nvSpPr>
        <p:spPr bwMode="auto">
          <a:xfrm>
            <a:off x="2092856" y="14157444"/>
            <a:ext cx="16732783" cy="13413819"/>
          </a:xfrm>
          <a:prstGeom prst="rect">
            <a:avLst/>
          </a:prstGeom>
          <a:noFill/>
          <a:ln w="9525">
            <a:noFill/>
            <a:miter lim="800000"/>
            <a:headEnd/>
            <a:tailEnd/>
          </a:ln>
          <a:effectLst/>
        </p:spPr>
        <p:txBody>
          <a:bodyPr vert="horz" wrap="square" lIns="280373" tIns="140187" rIns="280373" bIns="140187" numCol="1" anchor="t" anchorCtr="0" compatLnSpc="1">
            <a:prstTxWarp prst="textNoShape">
              <a:avLst/>
            </a:prstTxWarp>
          </a:bodyPr>
          <a:lstStyle/>
          <a:p>
            <a:pPr lvl="0"/>
            <a:r>
              <a:rPr lang="en-US" altLang="zh-TW" noProof="0" smtClean="0"/>
              <a:t>Click to edit Master text styles</a:t>
            </a:r>
          </a:p>
          <a:p>
            <a:pPr lvl="1"/>
            <a:r>
              <a:rPr lang="en-US" altLang="zh-TW" noProof="0" smtClean="0"/>
              <a:t>Second level</a:t>
            </a:r>
          </a:p>
          <a:p>
            <a:pPr lvl="2"/>
            <a:r>
              <a:rPr lang="en-US" altLang="zh-TW" noProof="0" smtClean="0"/>
              <a:t>Third level</a:t>
            </a:r>
          </a:p>
          <a:p>
            <a:pPr lvl="3"/>
            <a:r>
              <a:rPr lang="en-US" altLang="zh-TW" noProof="0" smtClean="0"/>
              <a:t>Fourth level</a:t>
            </a:r>
          </a:p>
          <a:p>
            <a:pPr lvl="4"/>
            <a:r>
              <a:rPr lang="en-US" altLang="zh-TW" noProof="0" smtClean="0"/>
              <a:t>Fifth level</a:t>
            </a:r>
          </a:p>
        </p:txBody>
      </p:sp>
      <p:sp>
        <p:nvSpPr>
          <p:cNvPr id="16390" name="Rectangle 6"/>
          <p:cNvSpPr>
            <a:spLocks noGrp="1" noChangeArrowheads="1"/>
          </p:cNvSpPr>
          <p:nvPr>
            <p:ph type="ftr" sz="quarter" idx="4"/>
          </p:nvPr>
        </p:nvSpPr>
        <p:spPr bwMode="auto">
          <a:xfrm>
            <a:off x="2" y="28310121"/>
            <a:ext cx="9064009" cy="1492012"/>
          </a:xfrm>
          <a:prstGeom prst="rect">
            <a:avLst/>
          </a:prstGeom>
          <a:noFill/>
          <a:ln w="9525">
            <a:noFill/>
            <a:miter lim="800000"/>
            <a:headEnd/>
            <a:tailEnd/>
          </a:ln>
          <a:effectLst/>
        </p:spPr>
        <p:txBody>
          <a:bodyPr vert="horz" wrap="square" lIns="280373" tIns="140187" rIns="280373" bIns="140187" numCol="1" anchor="b" anchorCtr="0" compatLnSpc="1">
            <a:prstTxWarp prst="textNoShape">
              <a:avLst/>
            </a:prstTxWarp>
          </a:bodyPr>
          <a:lstStyle>
            <a:lvl1pPr>
              <a:defRPr sz="3700"/>
            </a:lvl1pPr>
          </a:lstStyle>
          <a:p>
            <a:pPr>
              <a:defRPr/>
            </a:pPr>
            <a:endParaRPr lang="en-US" altLang="zh-TW"/>
          </a:p>
        </p:txBody>
      </p:sp>
      <p:sp>
        <p:nvSpPr>
          <p:cNvPr id="16391" name="Rectangle 7"/>
          <p:cNvSpPr>
            <a:spLocks noGrp="1" noChangeArrowheads="1"/>
          </p:cNvSpPr>
          <p:nvPr>
            <p:ph type="sldNum" sz="quarter" idx="5"/>
          </p:nvPr>
        </p:nvSpPr>
        <p:spPr bwMode="auto">
          <a:xfrm>
            <a:off x="11849463" y="28310121"/>
            <a:ext cx="9064009" cy="1492012"/>
          </a:xfrm>
          <a:prstGeom prst="rect">
            <a:avLst/>
          </a:prstGeom>
          <a:noFill/>
          <a:ln w="9525">
            <a:noFill/>
            <a:miter lim="800000"/>
            <a:headEnd/>
            <a:tailEnd/>
          </a:ln>
          <a:effectLst/>
        </p:spPr>
        <p:txBody>
          <a:bodyPr vert="horz" wrap="square" lIns="280373" tIns="140187" rIns="280373" bIns="140187" numCol="1" anchor="b" anchorCtr="0" compatLnSpc="1">
            <a:prstTxWarp prst="textNoShape">
              <a:avLst/>
            </a:prstTxWarp>
          </a:bodyPr>
          <a:lstStyle>
            <a:lvl1pPr algn="r">
              <a:defRPr sz="3700"/>
            </a:lvl1pPr>
          </a:lstStyle>
          <a:p>
            <a:pPr>
              <a:defRPr/>
            </a:pPr>
            <a:fld id="{2CEE5D05-3F22-4420-8020-872E285E3814}" type="slidenum">
              <a:rPr lang="zh-TW" altLang="en-US"/>
              <a:pPr>
                <a:defRPr/>
              </a:pPr>
              <a:t>‹#›</a:t>
            </a:fld>
            <a:endParaRPr lang="en-US" altLang="zh-TW"/>
          </a:p>
        </p:txBody>
      </p:sp>
    </p:spTree>
    <p:extLst>
      <p:ext uri="{BB962C8B-B14F-4D97-AF65-F5344CB8AC3E}">
        <p14:creationId xmlns:p14="http://schemas.microsoft.com/office/powerpoint/2010/main" val="86275866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920" kern="1200">
        <a:solidFill>
          <a:schemeClr val="tx1"/>
        </a:solidFill>
        <a:latin typeface="Calibri" pitchFamily="34" charset="0"/>
        <a:ea typeface="新細明體" charset="-120"/>
        <a:cs typeface="+mn-cs"/>
      </a:defRPr>
    </a:lvl1pPr>
    <a:lvl2pPr marL="360993" algn="l" rtl="0" eaLnBrk="0" fontAlgn="base" hangingPunct="0">
      <a:spcBef>
        <a:spcPct val="30000"/>
      </a:spcBef>
      <a:spcAft>
        <a:spcPct val="0"/>
      </a:spcAft>
      <a:defRPr kumimoji="1" sz="920" kern="1200">
        <a:solidFill>
          <a:schemeClr val="tx1"/>
        </a:solidFill>
        <a:latin typeface="Calibri" pitchFamily="34" charset="0"/>
        <a:ea typeface="新細明體" charset="-120"/>
        <a:cs typeface="+mn-cs"/>
      </a:defRPr>
    </a:lvl2pPr>
    <a:lvl3pPr marL="721987" algn="l" rtl="0" eaLnBrk="0" fontAlgn="base" hangingPunct="0">
      <a:spcBef>
        <a:spcPct val="30000"/>
      </a:spcBef>
      <a:spcAft>
        <a:spcPct val="0"/>
      </a:spcAft>
      <a:defRPr kumimoji="1" sz="920" kern="1200">
        <a:solidFill>
          <a:schemeClr val="tx1"/>
        </a:solidFill>
        <a:latin typeface="Calibri" pitchFamily="34" charset="0"/>
        <a:ea typeface="新細明體" charset="-120"/>
        <a:cs typeface="+mn-cs"/>
      </a:defRPr>
    </a:lvl3pPr>
    <a:lvl4pPr marL="1082980" algn="l" rtl="0" eaLnBrk="0" fontAlgn="base" hangingPunct="0">
      <a:spcBef>
        <a:spcPct val="30000"/>
      </a:spcBef>
      <a:spcAft>
        <a:spcPct val="0"/>
      </a:spcAft>
      <a:defRPr kumimoji="1" sz="920" kern="1200">
        <a:solidFill>
          <a:schemeClr val="tx1"/>
        </a:solidFill>
        <a:latin typeface="Calibri" pitchFamily="34" charset="0"/>
        <a:ea typeface="新細明體" charset="-120"/>
        <a:cs typeface="+mn-cs"/>
      </a:defRPr>
    </a:lvl4pPr>
    <a:lvl5pPr marL="1443974" algn="l" rtl="0" eaLnBrk="0" fontAlgn="base" hangingPunct="0">
      <a:spcBef>
        <a:spcPct val="30000"/>
      </a:spcBef>
      <a:spcAft>
        <a:spcPct val="0"/>
      </a:spcAft>
      <a:defRPr kumimoji="1" sz="920" kern="1200">
        <a:solidFill>
          <a:schemeClr val="tx1"/>
        </a:solidFill>
        <a:latin typeface="Calibri" pitchFamily="34" charset="0"/>
        <a:ea typeface="新細明體" charset="-120"/>
        <a:cs typeface="+mn-cs"/>
      </a:defRPr>
    </a:lvl5pPr>
    <a:lvl6pPr marL="1806029" algn="l" defTabSz="722412" rtl="0" eaLnBrk="1" latinLnBrk="0" hangingPunct="1">
      <a:defRPr sz="920" kern="1200">
        <a:solidFill>
          <a:schemeClr val="tx1"/>
        </a:solidFill>
        <a:latin typeface="+mn-lt"/>
        <a:ea typeface="+mn-ea"/>
        <a:cs typeface="+mn-cs"/>
      </a:defRPr>
    </a:lvl6pPr>
    <a:lvl7pPr marL="2167235" algn="l" defTabSz="722412" rtl="0" eaLnBrk="1" latinLnBrk="0" hangingPunct="1">
      <a:defRPr sz="920" kern="1200">
        <a:solidFill>
          <a:schemeClr val="tx1"/>
        </a:solidFill>
        <a:latin typeface="+mn-lt"/>
        <a:ea typeface="+mn-ea"/>
        <a:cs typeface="+mn-cs"/>
      </a:defRPr>
    </a:lvl7pPr>
    <a:lvl8pPr marL="2528441" algn="l" defTabSz="722412" rtl="0" eaLnBrk="1" latinLnBrk="0" hangingPunct="1">
      <a:defRPr sz="920" kern="1200">
        <a:solidFill>
          <a:schemeClr val="tx1"/>
        </a:solidFill>
        <a:latin typeface="+mn-lt"/>
        <a:ea typeface="+mn-ea"/>
        <a:cs typeface="+mn-cs"/>
      </a:defRPr>
    </a:lvl8pPr>
    <a:lvl9pPr marL="2889647" algn="l" defTabSz="722412" rtl="0" eaLnBrk="1" latinLnBrk="0" hangingPunct="1">
      <a:defRPr sz="92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469063" y="2235200"/>
            <a:ext cx="7980362" cy="11179175"/>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2CEE5D05-3F22-4420-8020-872E285E3814}" type="slidenum">
              <a:rPr lang="zh-TW" altLang="en-US" smtClean="0"/>
              <a:pPr>
                <a:defRPr/>
              </a:pPr>
              <a:t>1</a:t>
            </a:fld>
            <a:endParaRPr lang="en-US" altLang="zh-TW"/>
          </a:p>
        </p:txBody>
      </p:sp>
    </p:spTree>
    <p:extLst>
      <p:ext uri="{BB962C8B-B14F-4D97-AF65-F5344CB8AC3E}">
        <p14:creationId xmlns:p14="http://schemas.microsoft.com/office/powerpoint/2010/main" val="21126851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441337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C7C7C7"/>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0" y="0"/>
            <a:ext cx="17995900" cy="3590925"/>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userDrawn="1"/>
        </p:nvPicPr>
        <p:blipFill rotWithShape="1">
          <a:blip r:embed="rId4" cstate="print">
            <a:extLst>
              <a:ext uri="{28A0092B-C50C-407E-A947-70E740481C1C}">
                <a14:useLocalDpi xmlns:a14="http://schemas.microsoft.com/office/drawing/2010/main" val="0"/>
              </a:ext>
            </a:extLst>
          </a:blip>
          <a:srcRect t="8151"/>
          <a:stretch/>
        </p:blipFill>
        <p:spPr bwMode="auto">
          <a:xfrm>
            <a:off x="0" y="23050851"/>
            <a:ext cx="17995900" cy="2150711"/>
          </a:xfrm>
          <a:prstGeom prst="rect">
            <a:avLst/>
          </a:prstGeom>
          <a:noFill/>
          <a:extLst>
            <a:ext uri="{909E8E84-426E-40DD-AFC4-6F175D3DCCD1}">
              <a14:hiddenFill xmlns:a14="http://schemas.microsoft.com/office/drawing/2010/main">
                <a:solidFill>
                  <a:srgbClr val="FFFFFF"/>
                </a:solidFill>
              </a14:hiddenFill>
            </a:ext>
          </a:extLst>
        </p:spPr>
      </p:pic>
      <p:sp>
        <p:nvSpPr>
          <p:cNvPr id="1031" name="角丸四角形 6"/>
          <p:cNvSpPr>
            <a:spLocks noChangeArrowheads="1"/>
          </p:cNvSpPr>
          <p:nvPr/>
        </p:nvSpPr>
        <p:spPr bwMode="auto">
          <a:xfrm>
            <a:off x="303227" y="3609181"/>
            <a:ext cx="17389447" cy="19038306"/>
          </a:xfrm>
          <a:prstGeom prst="roundRect">
            <a:avLst>
              <a:gd name="adj" fmla="val 3922"/>
            </a:avLst>
          </a:prstGeom>
          <a:solidFill>
            <a:srgbClr val="FFFFFF"/>
          </a:solidFill>
          <a:ln w="76200" algn="ctr">
            <a:solidFill>
              <a:srgbClr val="A6A6A6"/>
            </a:solidFill>
            <a:round/>
            <a:headEnd/>
            <a:tailEnd/>
          </a:ln>
        </p:spPr>
        <p:txBody>
          <a:bodyPr/>
          <a:lstStyle/>
          <a:p>
            <a:endParaRPr lang="ja-JP" altLang="en-US" sz="1980">
              <a:ea typeface="ＭＳ Ｐゴシック" charset="-128"/>
            </a:endParaRPr>
          </a:p>
        </p:txBody>
      </p:sp>
      <p:sp>
        <p:nvSpPr>
          <p:cNvPr id="14" name="TextBox 13"/>
          <p:cNvSpPr txBox="1"/>
          <p:nvPr/>
        </p:nvSpPr>
        <p:spPr>
          <a:xfrm>
            <a:off x="2621545" y="22790239"/>
            <a:ext cx="12830167" cy="630942"/>
          </a:xfrm>
          <a:prstGeom prst="rect">
            <a:avLst/>
          </a:prstGeom>
          <a:noFill/>
        </p:spPr>
        <p:txBody>
          <a:bodyPr wrap="square" rtlCol="0">
            <a:spAutoFit/>
          </a:bodyPr>
          <a:lstStyle/>
          <a:p>
            <a:pPr algn="ctr" rtl="1"/>
            <a:r>
              <a:rPr lang="fa-IR" sz="3500" b="1" dirty="0" smtClean="0">
                <a:cs typeface="B Yekan" panose="00000400000000000000" pitchFamily="2" charset="-78"/>
              </a:rPr>
              <a:t>جایزه انجمن علمی خلاق</a:t>
            </a:r>
          </a:p>
        </p:txBody>
      </p:sp>
    </p:spTree>
  </p:cSld>
  <p:clrMap bg1="lt1" tx1="dk1" bg2="lt2" tx2="dk2" accent1="accent1" accent2="accent2" accent3="accent3" accent4="accent4" accent5="accent5" accent6="accent6" hlink="hlink" folHlink="folHlink"/>
  <p:sldLayoutIdLst>
    <p:sldLayoutId id="2147483858" r:id="rId1"/>
  </p:sldLayoutIdLst>
  <p:timing>
    <p:tnLst>
      <p:par>
        <p:cTn id="1" dur="indefinite" restart="never" nodeType="tmRoot"/>
      </p:par>
    </p:tnLst>
  </p:timing>
  <p:txStyles>
    <p:titleStyle>
      <a:lvl1pPr algn="ctr" defTabSz="2434149" rtl="0" eaLnBrk="1" fontAlgn="base" hangingPunct="1">
        <a:spcBef>
          <a:spcPct val="0"/>
        </a:spcBef>
        <a:spcAft>
          <a:spcPct val="0"/>
        </a:spcAft>
        <a:defRPr sz="11712">
          <a:solidFill>
            <a:schemeClr val="tx2"/>
          </a:solidFill>
          <a:latin typeface="+mj-lt"/>
          <a:ea typeface="+mj-ea"/>
          <a:cs typeface="+mj-cs"/>
        </a:defRPr>
      </a:lvl1pPr>
      <a:lvl2pPr algn="ctr" defTabSz="2434149" rtl="0" eaLnBrk="1" fontAlgn="base" hangingPunct="1">
        <a:spcBef>
          <a:spcPct val="0"/>
        </a:spcBef>
        <a:spcAft>
          <a:spcPct val="0"/>
        </a:spcAft>
        <a:defRPr sz="11712">
          <a:solidFill>
            <a:schemeClr val="tx2"/>
          </a:solidFill>
          <a:latin typeface="Times New Roman" pitchFamily="18" charset="0"/>
        </a:defRPr>
      </a:lvl2pPr>
      <a:lvl3pPr algn="ctr" defTabSz="2434149" rtl="0" eaLnBrk="1" fontAlgn="base" hangingPunct="1">
        <a:spcBef>
          <a:spcPct val="0"/>
        </a:spcBef>
        <a:spcAft>
          <a:spcPct val="0"/>
        </a:spcAft>
        <a:defRPr sz="11712">
          <a:solidFill>
            <a:schemeClr val="tx2"/>
          </a:solidFill>
          <a:latin typeface="Times New Roman" pitchFamily="18" charset="0"/>
        </a:defRPr>
      </a:lvl3pPr>
      <a:lvl4pPr algn="ctr" defTabSz="2434149" rtl="0" eaLnBrk="1" fontAlgn="base" hangingPunct="1">
        <a:spcBef>
          <a:spcPct val="0"/>
        </a:spcBef>
        <a:spcAft>
          <a:spcPct val="0"/>
        </a:spcAft>
        <a:defRPr sz="11712">
          <a:solidFill>
            <a:schemeClr val="tx2"/>
          </a:solidFill>
          <a:latin typeface="Times New Roman" pitchFamily="18" charset="0"/>
        </a:defRPr>
      </a:lvl4pPr>
      <a:lvl5pPr algn="ctr" defTabSz="2434149" rtl="0" eaLnBrk="1" fontAlgn="base" hangingPunct="1">
        <a:spcBef>
          <a:spcPct val="0"/>
        </a:spcBef>
        <a:spcAft>
          <a:spcPct val="0"/>
        </a:spcAft>
        <a:defRPr sz="11712">
          <a:solidFill>
            <a:schemeClr val="tx2"/>
          </a:solidFill>
          <a:latin typeface="Times New Roman" pitchFamily="18" charset="0"/>
        </a:defRPr>
      </a:lvl5pPr>
      <a:lvl6pPr marL="356362" algn="ctr" defTabSz="2435143" rtl="0" eaLnBrk="1" fontAlgn="base" hangingPunct="1">
        <a:spcBef>
          <a:spcPct val="0"/>
        </a:spcBef>
        <a:spcAft>
          <a:spcPct val="0"/>
        </a:spcAft>
        <a:defRPr sz="11712">
          <a:solidFill>
            <a:schemeClr val="tx2"/>
          </a:solidFill>
          <a:latin typeface="Times New Roman" pitchFamily="18" charset="0"/>
        </a:defRPr>
      </a:lvl6pPr>
      <a:lvl7pPr marL="712725" algn="ctr" defTabSz="2435143" rtl="0" eaLnBrk="1" fontAlgn="base" hangingPunct="1">
        <a:spcBef>
          <a:spcPct val="0"/>
        </a:spcBef>
        <a:spcAft>
          <a:spcPct val="0"/>
        </a:spcAft>
        <a:defRPr sz="11712">
          <a:solidFill>
            <a:schemeClr val="tx2"/>
          </a:solidFill>
          <a:latin typeface="Times New Roman" pitchFamily="18" charset="0"/>
        </a:defRPr>
      </a:lvl7pPr>
      <a:lvl8pPr marL="1069088" algn="ctr" defTabSz="2435143" rtl="0" eaLnBrk="1" fontAlgn="base" hangingPunct="1">
        <a:spcBef>
          <a:spcPct val="0"/>
        </a:spcBef>
        <a:spcAft>
          <a:spcPct val="0"/>
        </a:spcAft>
        <a:defRPr sz="11712">
          <a:solidFill>
            <a:schemeClr val="tx2"/>
          </a:solidFill>
          <a:latin typeface="Times New Roman" pitchFamily="18" charset="0"/>
        </a:defRPr>
      </a:lvl8pPr>
      <a:lvl9pPr marL="1425450" algn="ctr" defTabSz="2435143" rtl="0" eaLnBrk="1" fontAlgn="base" hangingPunct="1">
        <a:spcBef>
          <a:spcPct val="0"/>
        </a:spcBef>
        <a:spcAft>
          <a:spcPct val="0"/>
        </a:spcAft>
        <a:defRPr sz="11712">
          <a:solidFill>
            <a:schemeClr val="tx2"/>
          </a:solidFill>
          <a:latin typeface="Times New Roman" pitchFamily="18" charset="0"/>
        </a:defRPr>
      </a:lvl9pPr>
    </p:titleStyle>
    <p:bodyStyle>
      <a:lvl1pPr marL="912643" indent="-912643" algn="l" defTabSz="2434149" rtl="0" eaLnBrk="1" fontAlgn="base" hangingPunct="1">
        <a:spcBef>
          <a:spcPct val="20000"/>
        </a:spcBef>
        <a:spcAft>
          <a:spcPct val="0"/>
        </a:spcAft>
        <a:buChar char="•"/>
        <a:defRPr sz="8495">
          <a:solidFill>
            <a:schemeClr val="tx1"/>
          </a:solidFill>
          <a:latin typeface="+mn-lt"/>
          <a:ea typeface="+mn-ea"/>
          <a:cs typeface="+mn-cs"/>
        </a:defRPr>
      </a:lvl1pPr>
      <a:lvl2pPr marL="1978483" indent="-760754" algn="l" defTabSz="2434149" rtl="0" eaLnBrk="1" fontAlgn="base" hangingPunct="1">
        <a:spcBef>
          <a:spcPct val="20000"/>
        </a:spcBef>
        <a:spcAft>
          <a:spcPct val="0"/>
        </a:spcAft>
        <a:buChar char="–"/>
        <a:defRPr sz="7506">
          <a:solidFill>
            <a:schemeClr val="tx1"/>
          </a:solidFill>
          <a:latin typeface="+mn-lt"/>
        </a:defRPr>
      </a:lvl2pPr>
      <a:lvl3pPr marL="3043013" indent="-607555" algn="l" defTabSz="2434149" rtl="0" eaLnBrk="1" fontAlgn="base" hangingPunct="1">
        <a:spcBef>
          <a:spcPct val="20000"/>
        </a:spcBef>
        <a:spcAft>
          <a:spcPct val="0"/>
        </a:spcAft>
        <a:buChar char="•"/>
        <a:defRPr sz="6351">
          <a:solidFill>
            <a:schemeClr val="tx1"/>
          </a:solidFill>
          <a:latin typeface="+mn-lt"/>
        </a:defRPr>
      </a:lvl3pPr>
      <a:lvl4pPr marL="4260742" indent="-607555" algn="l" defTabSz="2434149" rtl="0" eaLnBrk="1" fontAlgn="base" hangingPunct="1">
        <a:spcBef>
          <a:spcPct val="20000"/>
        </a:spcBef>
        <a:spcAft>
          <a:spcPct val="0"/>
        </a:spcAft>
        <a:buChar char="–"/>
        <a:defRPr sz="5361">
          <a:solidFill>
            <a:schemeClr val="tx1"/>
          </a:solidFill>
          <a:latin typeface="+mn-lt"/>
        </a:defRPr>
      </a:lvl4pPr>
      <a:lvl5pPr marL="5478470" indent="-607555" algn="l" defTabSz="2434149" rtl="0" eaLnBrk="1" fontAlgn="base" hangingPunct="1">
        <a:spcBef>
          <a:spcPct val="20000"/>
        </a:spcBef>
        <a:spcAft>
          <a:spcPct val="0"/>
        </a:spcAft>
        <a:buChar char="»"/>
        <a:defRPr sz="5361">
          <a:solidFill>
            <a:schemeClr val="tx1"/>
          </a:solidFill>
          <a:latin typeface="+mn-lt"/>
        </a:defRPr>
      </a:lvl5pPr>
      <a:lvl6pPr marL="5835435" indent="-608786" algn="l" defTabSz="2435143" rtl="0" eaLnBrk="1" fontAlgn="base" hangingPunct="1">
        <a:spcBef>
          <a:spcPct val="20000"/>
        </a:spcBef>
        <a:spcAft>
          <a:spcPct val="0"/>
        </a:spcAft>
        <a:buChar char="»"/>
        <a:defRPr sz="5361">
          <a:solidFill>
            <a:schemeClr val="tx1"/>
          </a:solidFill>
          <a:latin typeface="+mn-lt"/>
        </a:defRPr>
      </a:lvl6pPr>
      <a:lvl7pPr marL="6191798" indent="-608786" algn="l" defTabSz="2435143" rtl="0" eaLnBrk="1" fontAlgn="base" hangingPunct="1">
        <a:spcBef>
          <a:spcPct val="20000"/>
        </a:spcBef>
        <a:spcAft>
          <a:spcPct val="0"/>
        </a:spcAft>
        <a:buChar char="»"/>
        <a:defRPr sz="5361">
          <a:solidFill>
            <a:schemeClr val="tx1"/>
          </a:solidFill>
          <a:latin typeface="+mn-lt"/>
        </a:defRPr>
      </a:lvl7pPr>
      <a:lvl8pPr marL="6548160" indent="-608786" algn="l" defTabSz="2435143" rtl="0" eaLnBrk="1" fontAlgn="base" hangingPunct="1">
        <a:spcBef>
          <a:spcPct val="20000"/>
        </a:spcBef>
        <a:spcAft>
          <a:spcPct val="0"/>
        </a:spcAft>
        <a:buChar char="»"/>
        <a:defRPr sz="5361">
          <a:solidFill>
            <a:schemeClr val="tx1"/>
          </a:solidFill>
          <a:latin typeface="+mn-lt"/>
        </a:defRPr>
      </a:lvl8pPr>
      <a:lvl9pPr marL="6904523" indent="-608786" algn="l" defTabSz="2435143" rtl="0" eaLnBrk="1" fontAlgn="base" hangingPunct="1">
        <a:spcBef>
          <a:spcPct val="20000"/>
        </a:spcBef>
        <a:spcAft>
          <a:spcPct val="0"/>
        </a:spcAft>
        <a:buChar char="»"/>
        <a:defRPr sz="5361">
          <a:solidFill>
            <a:schemeClr val="tx1"/>
          </a:solidFill>
          <a:latin typeface="+mn-lt"/>
        </a:defRPr>
      </a:lvl9pPr>
    </p:bodyStyle>
    <p:otherStyle>
      <a:defPPr>
        <a:defRPr lang="en-US"/>
      </a:defPPr>
      <a:lvl1pPr marL="0" algn="l" defTabSz="712725" rtl="0" eaLnBrk="1" latinLnBrk="0" hangingPunct="1">
        <a:defRPr sz="1402" kern="1200">
          <a:solidFill>
            <a:schemeClr val="tx1"/>
          </a:solidFill>
          <a:latin typeface="+mn-lt"/>
          <a:ea typeface="+mn-ea"/>
          <a:cs typeface="+mn-cs"/>
        </a:defRPr>
      </a:lvl1pPr>
      <a:lvl2pPr marL="356362" algn="l" defTabSz="712725" rtl="0" eaLnBrk="1" latinLnBrk="0" hangingPunct="1">
        <a:defRPr sz="1402" kern="1200">
          <a:solidFill>
            <a:schemeClr val="tx1"/>
          </a:solidFill>
          <a:latin typeface="+mn-lt"/>
          <a:ea typeface="+mn-ea"/>
          <a:cs typeface="+mn-cs"/>
        </a:defRPr>
      </a:lvl2pPr>
      <a:lvl3pPr marL="712725" algn="l" defTabSz="712725" rtl="0" eaLnBrk="1" latinLnBrk="0" hangingPunct="1">
        <a:defRPr sz="1402" kern="1200">
          <a:solidFill>
            <a:schemeClr val="tx1"/>
          </a:solidFill>
          <a:latin typeface="+mn-lt"/>
          <a:ea typeface="+mn-ea"/>
          <a:cs typeface="+mn-cs"/>
        </a:defRPr>
      </a:lvl3pPr>
      <a:lvl4pPr marL="1069088" algn="l" defTabSz="712725" rtl="0" eaLnBrk="1" latinLnBrk="0" hangingPunct="1">
        <a:defRPr sz="1402" kern="1200">
          <a:solidFill>
            <a:schemeClr val="tx1"/>
          </a:solidFill>
          <a:latin typeface="+mn-lt"/>
          <a:ea typeface="+mn-ea"/>
          <a:cs typeface="+mn-cs"/>
        </a:defRPr>
      </a:lvl4pPr>
      <a:lvl5pPr marL="1425450" algn="l" defTabSz="712725" rtl="0" eaLnBrk="1" latinLnBrk="0" hangingPunct="1">
        <a:defRPr sz="1402" kern="1200">
          <a:solidFill>
            <a:schemeClr val="tx1"/>
          </a:solidFill>
          <a:latin typeface="+mn-lt"/>
          <a:ea typeface="+mn-ea"/>
          <a:cs typeface="+mn-cs"/>
        </a:defRPr>
      </a:lvl5pPr>
      <a:lvl6pPr marL="1781812" algn="l" defTabSz="712725" rtl="0" eaLnBrk="1" latinLnBrk="0" hangingPunct="1">
        <a:defRPr sz="1402" kern="1200">
          <a:solidFill>
            <a:schemeClr val="tx1"/>
          </a:solidFill>
          <a:latin typeface="+mn-lt"/>
          <a:ea typeface="+mn-ea"/>
          <a:cs typeface="+mn-cs"/>
        </a:defRPr>
      </a:lvl6pPr>
      <a:lvl7pPr marL="2138175" algn="l" defTabSz="712725" rtl="0" eaLnBrk="1" latinLnBrk="0" hangingPunct="1">
        <a:defRPr sz="1402" kern="1200">
          <a:solidFill>
            <a:schemeClr val="tx1"/>
          </a:solidFill>
          <a:latin typeface="+mn-lt"/>
          <a:ea typeface="+mn-ea"/>
          <a:cs typeface="+mn-cs"/>
        </a:defRPr>
      </a:lvl7pPr>
      <a:lvl8pPr marL="2494538" algn="l" defTabSz="712725" rtl="0" eaLnBrk="1" latinLnBrk="0" hangingPunct="1">
        <a:defRPr sz="1402" kern="1200">
          <a:solidFill>
            <a:schemeClr val="tx1"/>
          </a:solidFill>
          <a:latin typeface="+mn-lt"/>
          <a:ea typeface="+mn-ea"/>
          <a:cs typeface="+mn-cs"/>
        </a:defRPr>
      </a:lvl8pPr>
      <a:lvl9pPr marL="2850900" algn="l" defTabSz="712725" rtl="0" eaLnBrk="1" latinLnBrk="0" hangingPunct="1">
        <a:defRPr sz="1402"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20389" y="4240701"/>
            <a:ext cx="11273788" cy="1920373"/>
          </a:xfrm>
          <a:prstGeom prst="rect">
            <a:avLst/>
          </a:prstGeom>
          <a:noFill/>
        </p:spPr>
        <p:txBody>
          <a:bodyPr wrap="square" rtlCol="0" anchor="ctr">
            <a:noAutofit/>
          </a:bodyPr>
          <a:lstStyle/>
          <a:p>
            <a:pPr algn="ctr" rtl="1"/>
            <a:r>
              <a:rPr lang="fa-IR" sz="8000" dirty="0">
                <a:solidFill>
                  <a:srgbClr val="002060"/>
                </a:solidFill>
                <a:cs typeface="B Yekan" panose="00000400000000000000" pitchFamily="2" charset="-78"/>
              </a:rPr>
              <a:t>عنوان </a:t>
            </a:r>
            <a:r>
              <a:rPr lang="fa-IR" sz="8000" dirty="0" smtClean="0">
                <a:solidFill>
                  <a:srgbClr val="002060"/>
                </a:solidFill>
                <a:cs typeface="B Yekan" panose="00000400000000000000" pitchFamily="2" charset="-78"/>
              </a:rPr>
              <a:t>فعالیت</a:t>
            </a:r>
            <a:endParaRPr lang="en-US" sz="8000" dirty="0">
              <a:solidFill>
                <a:srgbClr val="002060"/>
              </a:solidFill>
              <a:cs typeface="B Yekan" panose="00000400000000000000" pitchFamily="2" charset="-78"/>
            </a:endParaRPr>
          </a:p>
        </p:txBody>
      </p:sp>
      <p:sp>
        <p:nvSpPr>
          <p:cNvPr id="22" name="TextBox 21"/>
          <p:cNvSpPr txBox="1"/>
          <p:nvPr/>
        </p:nvSpPr>
        <p:spPr>
          <a:xfrm>
            <a:off x="1148686" y="4259884"/>
            <a:ext cx="1920373" cy="1920373"/>
          </a:xfrm>
          <a:prstGeom prst="rect">
            <a:avLst/>
          </a:prstGeom>
        </p:spPr>
        <p:style>
          <a:lnRef idx="2">
            <a:schemeClr val="accent2"/>
          </a:lnRef>
          <a:fillRef idx="1">
            <a:schemeClr val="lt1"/>
          </a:fillRef>
          <a:effectRef idx="0">
            <a:schemeClr val="accent2"/>
          </a:effectRef>
          <a:fontRef idx="minor">
            <a:schemeClr val="dk1"/>
          </a:fontRef>
        </p:style>
        <p:txBody>
          <a:bodyPr wrap="square" rtlCol="0" anchor="ctr">
            <a:noAutofit/>
          </a:bodyPr>
          <a:lstStyle/>
          <a:p>
            <a:pPr algn="ctr" rtl="1"/>
            <a:r>
              <a:rPr lang="fa-IR" sz="3360" dirty="0">
                <a:solidFill>
                  <a:srgbClr val="002060"/>
                </a:solidFill>
                <a:cs typeface="B Yekan" panose="00000400000000000000" pitchFamily="2" charset="-78"/>
              </a:rPr>
              <a:t>لوگوی انجمن علمی</a:t>
            </a:r>
            <a:endParaRPr lang="en-US" sz="3360" dirty="0">
              <a:solidFill>
                <a:srgbClr val="002060"/>
              </a:solidFill>
              <a:cs typeface="B Yekan" panose="00000400000000000000" pitchFamily="2" charset="-78"/>
            </a:endParaRPr>
          </a:p>
        </p:txBody>
      </p:sp>
      <p:sp>
        <p:nvSpPr>
          <p:cNvPr id="25" name="TextBox 24"/>
          <p:cNvSpPr txBox="1"/>
          <p:nvPr/>
        </p:nvSpPr>
        <p:spPr>
          <a:xfrm>
            <a:off x="15047041" y="4259884"/>
            <a:ext cx="1920373" cy="1920373"/>
          </a:xfrm>
          <a:prstGeom prst="rect">
            <a:avLst/>
          </a:prstGeom>
        </p:spPr>
        <p:style>
          <a:lnRef idx="2">
            <a:schemeClr val="accent2"/>
          </a:lnRef>
          <a:fillRef idx="1">
            <a:schemeClr val="lt1"/>
          </a:fillRef>
          <a:effectRef idx="0">
            <a:schemeClr val="accent2"/>
          </a:effectRef>
          <a:fontRef idx="minor">
            <a:schemeClr val="dk1"/>
          </a:fontRef>
        </p:style>
        <p:txBody>
          <a:bodyPr wrap="square" rtlCol="0" anchor="ctr">
            <a:noAutofit/>
          </a:bodyPr>
          <a:lstStyle/>
          <a:p>
            <a:pPr algn="ctr" rtl="1"/>
            <a:r>
              <a:rPr lang="fa-IR" sz="3360" dirty="0">
                <a:solidFill>
                  <a:srgbClr val="002060"/>
                </a:solidFill>
                <a:cs typeface="B Yekan" panose="00000400000000000000" pitchFamily="2" charset="-78"/>
              </a:rPr>
              <a:t>لوگوی دانشگاه</a:t>
            </a:r>
            <a:endParaRPr lang="en-US" sz="3360" dirty="0">
              <a:solidFill>
                <a:srgbClr val="002060"/>
              </a:solidFill>
              <a:cs typeface="B Yekan" panose="00000400000000000000" pitchFamily="2" charset="-78"/>
            </a:endParaRPr>
          </a:p>
        </p:txBody>
      </p:sp>
      <p:sp>
        <p:nvSpPr>
          <p:cNvPr id="28" name="TextBox 27"/>
          <p:cNvSpPr txBox="1"/>
          <p:nvPr/>
        </p:nvSpPr>
        <p:spPr>
          <a:xfrm>
            <a:off x="2520922" y="23573581"/>
            <a:ext cx="12778165" cy="566309"/>
          </a:xfrm>
          <a:prstGeom prst="rect">
            <a:avLst/>
          </a:prstGeom>
          <a:noFill/>
        </p:spPr>
        <p:txBody>
          <a:bodyPr wrap="square" rtlCol="0">
            <a:spAutoFit/>
          </a:bodyPr>
          <a:lstStyle/>
          <a:p>
            <a:pPr algn="ctr" rtl="1"/>
            <a:r>
              <a:rPr lang="fa-IR" sz="3080" b="1" dirty="0" smtClean="0">
                <a:solidFill>
                  <a:schemeClr val="bg1"/>
                </a:solidFill>
                <a:cs typeface="B Yekan" panose="00000400000000000000" pitchFamily="2" charset="-78"/>
              </a:rPr>
              <a:t>حوزه رقابت (حوزه رقابت را در اینجا بنویسید.)</a:t>
            </a:r>
            <a:endParaRPr lang="fa-IR" sz="3080" b="1" dirty="0">
              <a:solidFill>
                <a:schemeClr val="bg1"/>
              </a:solidFill>
              <a:cs typeface="B Yekan" panose="00000400000000000000" pitchFamily="2" charset="-78"/>
            </a:endParaRPr>
          </a:p>
        </p:txBody>
      </p:sp>
      <p:sp>
        <p:nvSpPr>
          <p:cNvPr id="29" name="TextBox 28"/>
          <p:cNvSpPr txBox="1"/>
          <p:nvPr/>
        </p:nvSpPr>
        <p:spPr>
          <a:xfrm>
            <a:off x="9754087" y="6585373"/>
            <a:ext cx="7495538" cy="5654744"/>
          </a:xfrm>
          <a:prstGeom prst="snip2DiagRect">
            <a:avLst>
              <a:gd name="adj1" fmla="val 0"/>
              <a:gd name="adj2" fmla="val 8649"/>
            </a:avLst>
          </a:prstGeom>
          <a:noFill/>
          <a:ln>
            <a:solidFill>
              <a:schemeClr val="accent2"/>
            </a:solidFill>
            <a:prstDash val="dash"/>
          </a:ln>
        </p:spPr>
        <p:txBody>
          <a:bodyPr wrap="square" rtlCol="0" anchor="ctr">
            <a:noAutofit/>
          </a:bodyPr>
          <a:lstStyle/>
          <a:p>
            <a:pPr algn="ctr" rtl="1"/>
            <a:r>
              <a:rPr lang="fa-IR" sz="3080" dirty="0">
                <a:solidFill>
                  <a:srgbClr val="002060"/>
                </a:solidFill>
                <a:cs typeface="B Yekan" panose="00000400000000000000" pitchFamily="2" charset="-78"/>
              </a:rPr>
              <a:t>راهنمای طراحی پوستر</a:t>
            </a:r>
          </a:p>
          <a:p>
            <a:pPr algn="just" rtl="1"/>
            <a:r>
              <a:rPr lang="fa-IR" sz="1680" dirty="0">
                <a:solidFill>
                  <a:srgbClr val="002060"/>
                </a:solidFill>
                <a:cs typeface="B Yekan" panose="00000400000000000000" pitchFamily="2" charset="-78"/>
              </a:rPr>
              <a:t>1- پوستر یک رسانه بصری است.</a:t>
            </a:r>
          </a:p>
          <a:p>
            <a:pPr algn="just" rtl="1"/>
            <a:r>
              <a:rPr lang="fa-IR" sz="1680" dirty="0">
                <a:solidFill>
                  <a:srgbClr val="002060"/>
                </a:solidFill>
                <a:cs typeface="B Yekan" panose="00000400000000000000" pitchFamily="2" charset="-78"/>
              </a:rPr>
              <a:t>2- شما باید یک پوستر تاثیرگذار طراحی کنید و گزارش خوبی از فعالیت خلاقانه انجمن علمی را در آن ارائه دهید. </a:t>
            </a:r>
          </a:p>
          <a:p>
            <a:pPr algn="just" rtl="1"/>
            <a:r>
              <a:rPr lang="fa-IR" sz="1680" dirty="0">
                <a:solidFill>
                  <a:srgbClr val="002060"/>
                </a:solidFill>
                <a:cs typeface="B Yekan" panose="00000400000000000000" pitchFamily="2" charset="-78"/>
              </a:rPr>
              <a:t>3- فونت جذاب و مناسب انتخاب کنید. در انتخاب فونت مناسب و سایز فونت دقت داشته باشید. بیننده باید بتواند از فاصله پنج قدمی نوشته های پوستر را بخواند.</a:t>
            </a:r>
          </a:p>
          <a:p>
            <a:pPr algn="just" rtl="1"/>
            <a:r>
              <a:rPr lang="fa-IR" sz="1680" dirty="0">
                <a:solidFill>
                  <a:srgbClr val="002060"/>
                </a:solidFill>
                <a:cs typeface="B Yekan" panose="00000400000000000000" pitchFamily="2" charset="-78"/>
              </a:rPr>
              <a:t>3- سایز این پوستر 50 در 70 سانتی متر است. از تغییر سایز اجتناب کنید و عناصر اصلی پوستر را تغییر ندهید. البته طراحی تصویر زمینه می تواند بر عهده خود شما باشد.</a:t>
            </a:r>
          </a:p>
          <a:p>
            <a:pPr algn="just" rtl="1"/>
            <a:r>
              <a:rPr lang="fa-IR" sz="1680" dirty="0">
                <a:solidFill>
                  <a:srgbClr val="002060"/>
                </a:solidFill>
                <a:cs typeface="B Yekan" panose="00000400000000000000" pitchFamily="2" charset="-78"/>
              </a:rPr>
              <a:t>4- پوستر اصولا ترکیبی از تصاویر و گزارش فعالیت خواهد بود. این ترکیب باید خط ربط قابل فهمی داشته باشند. طراحی و موقعیت دهی مناسب اجزا مختلف پوستر اهمیت بسیاری دارد و از گیج شدن بیننده و خصوصا داوران جلوگیری می کند.</a:t>
            </a:r>
          </a:p>
          <a:p>
            <a:pPr algn="just" rtl="1"/>
            <a:r>
              <a:rPr lang="fa-IR" sz="1680" dirty="0">
                <a:solidFill>
                  <a:srgbClr val="002060"/>
                </a:solidFill>
                <a:cs typeface="B Yekan" panose="00000400000000000000" pitchFamily="2" charset="-78"/>
              </a:rPr>
              <a:t>5- بکار بردن حجم زیادی از متن در پوستر اصلا ایده خوبی نیست. کوتاه، مختصر و مفید. هیچ کس نمی خواهد بایستد و مدت وقت خود را صرف خواندن مطالب یک پوستر کند. </a:t>
            </a:r>
          </a:p>
          <a:p>
            <a:pPr algn="just" rtl="1"/>
            <a:r>
              <a:rPr lang="fa-IR" sz="1680" dirty="0">
                <a:solidFill>
                  <a:srgbClr val="002060"/>
                </a:solidFill>
                <a:cs typeface="B Yekan" panose="00000400000000000000" pitchFamily="2" charset="-78"/>
              </a:rPr>
              <a:t>6- در مورد اطلاعاتی که باید در پوستر قرار گیرد دقت کنید. پوستر را با ارائه قسمتی از اطلاعات ضروری و مهم شروع کنید، و به دنبال آن اطلاعاتی که به نسبت از درجه اهمیت پایین تری هستند را قرار دهید. شلوغ کاری نکنید.</a:t>
            </a:r>
          </a:p>
          <a:p>
            <a:pPr algn="just" rtl="1"/>
            <a:r>
              <a:rPr lang="fa-IR" sz="1680" dirty="0">
                <a:solidFill>
                  <a:srgbClr val="002060"/>
                </a:solidFill>
                <a:cs typeface="B Yekan" panose="00000400000000000000" pitchFamily="2" charset="-78"/>
              </a:rPr>
              <a:t>7- از رنگ ها استفاده هوشمندانه ای کنید.</a:t>
            </a:r>
          </a:p>
          <a:p>
            <a:pPr algn="just" rtl="1"/>
            <a:r>
              <a:rPr lang="fa-IR" sz="1680" dirty="0">
                <a:solidFill>
                  <a:srgbClr val="002060"/>
                </a:solidFill>
                <a:cs typeface="B Yekan" panose="00000400000000000000" pitchFamily="2" charset="-78"/>
              </a:rPr>
              <a:t>8- کلیشه های رایج در طراحی پوستر را بشکنید و خلاقانه تر عمل کنید.</a:t>
            </a:r>
          </a:p>
          <a:p>
            <a:pPr algn="just" rtl="1"/>
            <a:r>
              <a:rPr lang="fa-IR" sz="1680" dirty="0">
                <a:solidFill>
                  <a:srgbClr val="002060"/>
                </a:solidFill>
                <a:cs typeface="B Yekan" panose="00000400000000000000" pitchFamily="2" charset="-78"/>
              </a:rPr>
              <a:t>9- سامانه پوستر طراحی شده را بصورت فایل </a:t>
            </a:r>
            <a:r>
              <a:rPr lang="en-US" sz="1680" dirty="0">
                <a:solidFill>
                  <a:srgbClr val="002060"/>
                </a:solidFill>
                <a:cs typeface="B Yekan" panose="00000400000000000000" pitchFamily="2" charset="-78"/>
              </a:rPr>
              <a:t>PDF</a:t>
            </a:r>
            <a:r>
              <a:rPr lang="fa-IR" sz="1680" dirty="0">
                <a:solidFill>
                  <a:srgbClr val="002060"/>
                </a:solidFill>
                <a:cs typeface="B Yekan" panose="00000400000000000000" pitchFamily="2" charset="-78"/>
              </a:rPr>
              <a:t> دریافت خواهد کرد.</a:t>
            </a:r>
          </a:p>
          <a:p>
            <a:pPr algn="just" rtl="1"/>
            <a:r>
              <a:rPr lang="fa-IR" sz="1680" dirty="0">
                <a:solidFill>
                  <a:srgbClr val="002060"/>
                </a:solidFill>
                <a:cs typeface="B Yekan" panose="00000400000000000000" pitchFamily="2" charset="-78"/>
              </a:rPr>
              <a:t>10- در زمان برگزاری جشنواره پرینت این پوستر را به همراه داشته باشید تا در بخش پوسترهای انجمن های علمی خلاق نصب شود.</a:t>
            </a:r>
            <a:endParaRPr lang="en-US" sz="1680" dirty="0">
              <a:solidFill>
                <a:srgbClr val="002060"/>
              </a:solidFill>
              <a:cs typeface="B Yekan" panose="00000400000000000000" pitchFamily="2" charset="-78"/>
            </a:endParaRPr>
          </a:p>
        </p:txBody>
      </p:sp>
      <p:sp>
        <p:nvSpPr>
          <p:cNvPr id="30" name="TextBox 29"/>
          <p:cNvSpPr txBox="1"/>
          <p:nvPr/>
        </p:nvSpPr>
        <p:spPr>
          <a:xfrm>
            <a:off x="9754087" y="21168820"/>
            <a:ext cx="6820937" cy="1261735"/>
          </a:xfrm>
          <a:prstGeom prst="rect">
            <a:avLst/>
          </a:prstGeom>
          <a:noFill/>
          <a:ln>
            <a:solidFill>
              <a:schemeClr val="accent1"/>
            </a:solidFill>
            <a:prstDash val="dash"/>
          </a:ln>
        </p:spPr>
        <p:txBody>
          <a:bodyPr wrap="square" rtlCol="0" anchor="ctr">
            <a:noAutofit/>
          </a:bodyPr>
          <a:lstStyle/>
          <a:p>
            <a:pPr algn="ctr" rtl="1"/>
            <a:r>
              <a:rPr lang="fa-IR" sz="2520" dirty="0">
                <a:solidFill>
                  <a:srgbClr val="002060"/>
                </a:solidFill>
                <a:cs typeface="B Yekan" panose="00000400000000000000" pitchFamily="2" charset="-78"/>
              </a:rPr>
              <a:t>معرفی انجمن علمی</a:t>
            </a:r>
          </a:p>
          <a:p>
            <a:pPr algn="r" rtl="1"/>
            <a:r>
              <a:rPr lang="fa-IR" sz="1960" dirty="0">
                <a:solidFill>
                  <a:srgbClr val="002060"/>
                </a:solidFill>
                <a:cs typeface="B Yekan" panose="00000400000000000000" pitchFamily="2" charset="-78"/>
              </a:rPr>
              <a:t>در بخشی از پوستر درباره انجمن علمی خود توضیح دهید؛ سوابق و افتخارات کسب شده در دوران گذشته یا کنونی انجمن را بنویسید و اعضای فعال و اثرگذار در این فعالیت انجمن را معرفی کنید.</a:t>
            </a:r>
            <a:endParaRPr lang="en-US" sz="980" dirty="0">
              <a:solidFill>
                <a:srgbClr val="002060"/>
              </a:solidFill>
              <a:cs typeface="B Yekan" panose="00000400000000000000" pitchFamily="2" charset="-78"/>
            </a:endParaRPr>
          </a:p>
        </p:txBody>
      </p:sp>
      <p:pic>
        <p:nvPicPr>
          <p:cNvPr id="1026" name="Picture 2" descr="http://harekat-modares.ir/wp-content/uploads/2015/08/anjoman-elmi-sit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9870" y="6979164"/>
            <a:ext cx="4967632" cy="1767011"/>
          </a:xfrm>
          <a:prstGeom prst="rect">
            <a:avLst/>
          </a:prstGeom>
          <a:noFill/>
          <a:extLst>
            <a:ext uri="{909E8E84-426E-40DD-AFC4-6F175D3DCCD1}">
              <a14:hiddenFill xmlns:a14="http://schemas.microsoft.com/office/drawing/2010/main">
                <a:solidFill>
                  <a:srgbClr val="FFFFFF"/>
                </a:solidFill>
              </a14:hiddenFill>
            </a:ext>
          </a:extLst>
        </p:spPr>
      </p:pic>
      <p:sp>
        <p:nvSpPr>
          <p:cNvPr id="34" name="TextBox 33"/>
          <p:cNvSpPr txBox="1"/>
          <p:nvPr/>
        </p:nvSpPr>
        <p:spPr>
          <a:xfrm>
            <a:off x="13612925" y="12651190"/>
            <a:ext cx="3840746" cy="3030949"/>
          </a:xfrm>
          <a:prstGeom prst="snip1Rect">
            <a:avLst>
              <a:gd name="adj" fmla="val 8492"/>
            </a:avLst>
          </a:prstGeom>
          <a:solidFill>
            <a:schemeClr val="accent3">
              <a:lumMod val="85000"/>
            </a:schemeClr>
          </a:solidFill>
          <a:ln w="38100">
            <a:noFill/>
            <a:prstDash val="solid"/>
          </a:ln>
        </p:spPr>
        <p:txBody>
          <a:bodyPr wrap="square" rtlCol="0" anchor="ctr">
            <a:noAutofit/>
          </a:bodyPr>
          <a:lstStyle/>
          <a:p>
            <a:pPr algn="ctr"/>
            <a:r>
              <a:rPr lang="fa-IR" sz="2520" dirty="0">
                <a:solidFill>
                  <a:srgbClr val="0070C0"/>
                </a:solidFill>
                <a:cs typeface="B Yekan" panose="00000400000000000000" pitchFamily="2" charset="-78"/>
              </a:rPr>
              <a:t>راهنمای داوری آثار</a:t>
            </a:r>
          </a:p>
          <a:p>
            <a:pPr algn="r" rtl="1"/>
            <a:endParaRPr lang="fa-IR" sz="1680" dirty="0">
              <a:solidFill>
                <a:srgbClr val="0070C0"/>
              </a:solidFill>
              <a:cs typeface="B Yekan" panose="00000400000000000000" pitchFamily="2" charset="-78"/>
            </a:endParaRPr>
          </a:p>
          <a:p>
            <a:pPr algn="r" rtl="1"/>
            <a:r>
              <a:rPr lang="fa-IR" sz="1680" dirty="0">
                <a:solidFill>
                  <a:srgbClr val="0070C0"/>
                </a:solidFill>
                <a:cs typeface="B Yekan" panose="00000400000000000000" pitchFamily="2" charset="-78"/>
              </a:rPr>
              <a:t>ارزیابی آثار ارسالی بر چهار محور زیر انجام خواهد شد:</a:t>
            </a:r>
          </a:p>
          <a:p>
            <a:pPr algn="r" rtl="1"/>
            <a:r>
              <a:rPr lang="fa-IR" sz="1680" dirty="0">
                <a:solidFill>
                  <a:srgbClr val="0070C0"/>
                </a:solidFill>
                <a:cs typeface="B Yekan" panose="00000400000000000000" pitchFamily="2" charset="-78"/>
              </a:rPr>
              <a:t>- فعالیت کاربردی و متناسب با نیازهای جامعه</a:t>
            </a:r>
          </a:p>
          <a:p>
            <a:pPr algn="r" rtl="1"/>
            <a:r>
              <a:rPr lang="fa-IR" sz="1680" dirty="0">
                <a:solidFill>
                  <a:srgbClr val="0070C0"/>
                </a:solidFill>
                <a:cs typeface="B Yekan" panose="00000400000000000000" pitchFamily="2" charset="-78"/>
              </a:rPr>
              <a:t>- میزان مشارکت دانشجویان و نقش آن‌ها و کار گروهی</a:t>
            </a:r>
          </a:p>
          <a:p>
            <a:pPr algn="r" rtl="1"/>
            <a:r>
              <a:rPr lang="fa-IR" sz="1680" dirty="0">
                <a:solidFill>
                  <a:srgbClr val="0070C0"/>
                </a:solidFill>
                <a:cs typeface="B Yekan" panose="00000400000000000000" pitchFamily="2" charset="-78"/>
              </a:rPr>
              <a:t>- خلاقیت در عنوان، مقدمات، اجرا و نوآوری در فرم و محتوای فعالیت</a:t>
            </a:r>
          </a:p>
          <a:p>
            <a:pPr algn="r" rtl="1"/>
            <a:r>
              <a:rPr lang="fa-IR" sz="1680" dirty="0">
                <a:solidFill>
                  <a:srgbClr val="0070C0"/>
                </a:solidFill>
                <a:cs typeface="B Yekan" panose="00000400000000000000" pitchFamily="2" charset="-78"/>
              </a:rPr>
              <a:t>- کیفیت و جامعیت گزارش و مستندات</a:t>
            </a:r>
          </a:p>
        </p:txBody>
      </p:sp>
      <p:grpSp>
        <p:nvGrpSpPr>
          <p:cNvPr id="5" name="Group 4"/>
          <p:cNvGrpSpPr/>
          <p:nvPr/>
        </p:nvGrpSpPr>
        <p:grpSpPr>
          <a:xfrm>
            <a:off x="1083722" y="8949228"/>
            <a:ext cx="8267092" cy="12820637"/>
            <a:chOff x="1294730" y="12783726"/>
            <a:chExt cx="11809313" cy="18313926"/>
          </a:xfrm>
        </p:grpSpPr>
        <p:sp>
          <p:nvSpPr>
            <p:cNvPr id="31" name="TextBox 30"/>
            <p:cNvSpPr txBox="1"/>
            <p:nvPr/>
          </p:nvSpPr>
          <p:spPr>
            <a:xfrm>
              <a:off x="1294730" y="12783726"/>
              <a:ext cx="11809313" cy="18313926"/>
            </a:xfrm>
            <a:prstGeom prst="round2SameRect">
              <a:avLst>
                <a:gd name="adj1" fmla="val 4678"/>
                <a:gd name="adj2" fmla="val 0"/>
              </a:avLst>
            </a:prstGeom>
            <a:solidFill>
              <a:schemeClr val="accent2">
                <a:lumMod val="20000"/>
                <a:lumOff val="80000"/>
              </a:schemeClr>
            </a:solidFill>
            <a:ln cap="rnd">
              <a:noFill/>
              <a:prstDash val="dash"/>
              <a:round/>
            </a:ln>
            <a:effectLst>
              <a:softEdge rad="0"/>
            </a:effectLst>
          </p:spPr>
          <p:txBody>
            <a:bodyPr wrap="square" rtlCol="0" anchor="t" anchorCtr="0">
              <a:noAutofit/>
            </a:bodyPr>
            <a:lstStyle/>
            <a:p>
              <a:pPr algn="ctr" rtl="1"/>
              <a:r>
                <a:rPr lang="fa-IR" sz="3080" dirty="0">
                  <a:solidFill>
                    <a:schemeClr val="accent6"/>
                  </a:solidFill>
                  <a:cs typeface="B Yekan" panose="00000400000000000000" pitchFamily="2" charset="-78"/>
                </a:rPr>
                <a:t>جایزه انجمن علمی خلاق</a:t>
              </a:r>
            </a:p>
            <a:p>
              <a:pPr algn="ctr" rtl="1"/>
              <a:r>
                <a:rPr lang="fa-IR" sz="1680" dirty="0">
                  <a:solidFill>
                    <a:srgbClr val="002060"/>
                  </a:solidFill>
                  <a:cs typeface="B Yekan" panose="00000400000000000000" pitchFamily="2" charset="-78"/>
                </a:rPr>
                <a:t>«چه مشکلی را؛ چگونه حل کردید؟»</a:t>
              </a:r>
            </a:p>
            <a:p>
              <a:pPr algn="just" rtl="1"/>
              <a:r>
                <a:rPr lang="fa-IR" sz="1680" dirty="0">
                  <a:solidFill>
                    <a:srgbClr val="002060"/>
                  </a:solidFill>
                  <a:cs typeface="B Yekan" panose="00000400000000000000" pitchFamily="2" charset="-78"/>
                </a:rPr>
                <a:t>جایزه انجمن علمی خلاق جشنواره ملی حرکت می­خواهد یک دستاورد یا فعالیت نوآورانه و خلاقانه انجمن علمی را مورد ارزیابی قرار دهد. در این ارزیابی «خلاقیت و نوآوری»، «کاربردی و متناسب بودن با نیازهای جامعه» و «مشارکت جمعی و کارگروهی» مبنای انتخاب انجمن علمی خلاق خواهد بود. </a:t>
              </a:r>
            </a:p>
          </p:txBody>
        </p:sp>
        <p:sp>
          <p:nvSpPr>
            <p:cNvPr id="32" name="TextBox 31"/>
            <p:cNvSpPr txBox="1"/>
            <p:nvPr/>
          </p:nvSpPr>
          <p:spPr>
            <a:xfrm>
              <a:off x="1565023" y="15449412"/>
              <a:ext cx="5486400" cy="3137608"/>
            </a:xfrm>
            <a:prstGeom prst="roundRect">
              <a:avLst/>
            </a:prstGeom>
            <a:ln>
              <a:noFill/>
            </a:ln>
          </p:spPr>
          <p:style>
            <a:lnRef idx="2">
              <a:schemeClr val="accent2"/>
            </a:lnRef>
            <a:fillRef idx="1">
              <a:schemeClr val="lt1"/>
            </a:fillRef>
            <a:effectRef idx="0">
              <a:schemeClr val="accent2"/>
            </a:effectRef>
            <a:fontRef idx="minor">
              <a:schemeClr val="dk1"/>
            </a:fontRef>
          </p:style>
          <p:txBody>
            <a:bodyPr wrap="square" rtlCol="0" anchor="ctr">
              <a:noAutofit/>
            </a:bodyPr>
            <a:lstStyle/>
            <a:p>
              <a:pPr algn="ctr" rtl="1"/>
              <a:r>
                <a:rPr lang="fa-IR" sz="1400" b="1" dirty="0">
                  <a:solidFill>
                    <a:srgbClr val="002060"/>
                  </a:solidFill>
                  <a:cs typeface="B Yekan" panose="00000400000000000000" pitchFamily="2" charset="-78"/>
                </a:rPr>
                <a:t>انجمن علمی و مشارکت دانشجویی</a:t>
              </a:r>
            </a:p>
            <a:p>
              <a:pPr algn="just" rtl="1"/>
              <a:r>
                <a:rPr lang="fa-IR" sz="1400" dirty="0">
                  <a:solidFill>
                    <a:srgbClr val="002060"/>
                  </a:solidFill>
                  <a:cs typeface="B Yekan" panose="00000400000000000000" pitchFamily="2" charset="-78"/>
                </a:rPr>
                <a:t>دانشجویان موتور حركت و مولد انجمن علمی هستند. از اين رو، افزایش مشارکت دانشجویان مي­تواند يك مزيت  اساسي براي توسعه و گسترش فعاليت اين انجمن­ها باشد. با وجود اين شواهد نشان مي­دهد كه اين مشاركت تا رسيدن به سطح مطلوب فاصله دارد. بنابراين، فعاليتي كه راه ­حلي براي برطرف كردن اين چالش داشته باشد و بتواند در عمل منجر به افزايش مشاركت دانشجويان شده باشد در اين بخش وارد رقابت مي­شود.</a:t>
              </a:r>
            </a:p>
          </p:txBody>
        </p:sp>
        <p:sp>
          <p:nvSpPr>
            <p:cNvPr id="35" name="TextBox 34"/>
            <p:cNvSpPr txBox="1"/>
            <p:nvPr/>
          </p:nvSpPr>
          <p:spPr>
            <a:xfrm>
              <a:off x="1565023" y="18923801"/>
              <a:ext cx="5486400" cy="1793328"/>
            </a:xfrm>
            <a:prstGeom prst="roundRect">
              <a:avLst/>
            </a:prstGeom>
            <a:ln>
              <a:noFill/>
            </a:ln>
          </p:spPr>
          <p:style>
            <a:lnRef idx="2">
              <a:schemeClr val="accent2"/>
            </a:lnRef>
            <a:fillRef idx="1">
              <a:schemeClr val="lt1"/>
            </a:fillRef>
            <a:effectRef idx="0">
              <a:schemeClr val="accent2"/>
            </a:effectRef>
            <a:fontRef idx="minor">
              <a:schemeClr val="dk1"/>
            </a:fontRef>
          </p:style>
          <p:txBody>
            <a:bodyPr wrap="square" rtlCol="0" anchor="ctr">
              <a:noAutofit/>
            </a:bodyPr>
            <a:lstStyle/>
            <a:p>
              <a:pPr algn="ctr" rtl="1"/>
              <a:r>
                <a:rPr lang="fa-IR" sz="1400" b="1" dirty="0">
                  <a:solidFill>
                    <a:srgbClr val="002060"/>
                  </a:solidFill>
                  <a:cs typeface="B Yekan" panose="00000400000000000000" pitchFamily="2" charset="-78"/>
                </a:rPr>
                <a:t>انجمن علمی و آزاد اندیشی</a:t>
              </a:r>
            </a:p>
            <a:p>
              <a:pPr algn="just" rtl="1"/>
              <a:r>
                <a:rPr lang="fa-IR" sz="1400" dirty="0">
                  <a:solidFill>
                    <a:srgbClr val="002060"/>
                  </a:solidFill>
                  <a:cs typeface="B Yekan" panose="00000400000000000000" pitchFamily="2" charset="-78"/>
                </a:rPr>
                <a:t>انجمن علمی دانشجویی بستری مناسب برای نقد و نظر علمی و خصوصاً آزاداندیشی در حوزه ­هاي تخصصي و علمي است. موثرترین فعالیت انجمن علمی در حوزه آزاداندیشی می­تواند به این بخش رقابت وارد شود.</a:t>
              </a:r>
            </a:p>
          </p:txBody>
        </p:sp>
        <p:sp>
          <p:nvSpPr>
            <p:cNvPr id="36" name="TextBox 35"/>
            <p:cNvSpPr txBox="1"/>
            <p:nvPr/>
          </p:nvSpPr>
          <p:spPr>
            <a:xfrm>
              <a:off x="7383041" y="15449412"/>
              <a:ext cx="5486401" cy="2557497"/>
            </a:xfrm>
            <a:prstGeom prst="roundRect">
              <a:avLst/>
            </a:prstGeom>
            <a:ln>
              <a:noFill/>
            </a:ln>
          </p:spPr>
          <p:style>
            <a:lnRef idx="2">
              <a:schemeClr val="accent2"/>
            </a:lnRef>
            <a:fillRef idx="1">
              <a:schemeClr val="lt1"/>
            </a:fillRef>
            <a:effectRef idx="0">
              <a:schemeClr val="accent2"/>
            </a:effectRef>
            <a:fontRef idx="minor">
              <a:schemeClr val="dk1"/>
            </a:fontRef>
          </p:style>
          <p:txBody>
            <a:bodyPr wrap="square" rtlCol="0" anchor="ctr">
              <a:noAutofit/>
            </a:bodyPr>
            <a:lstStyle/>
            <a:p>
              <a:pPr algn="ctr" rtl="1"/>
              <a:r>
                <a:rPr lang="fa-IR" sz="1400" b="1" dirty="0">
                  <a:solidFill>
                    <a:srgbClr val="002060"/>
                  </a:solidFill>
                  <a:cs typeface="B Yekan" panose="00000400000000000000" pitchFamily="2" charset="-78"/>
                </a:rPr>
                <a:t>انجمن علمی و اخلاق حرفه ­ای و آکادمیک</a:t>
              </a:r>
            </a:p>
            <a:p>
              <a:pPr algn="just" rtl="1"/>
              <a:r>
                <a:rPr lang="fa-IR" sz="1400" dirty="0">
                  <a:solidFill>
                    <a:srgbClr val="002060"/>
                  </a:solidFill>
                  <a:cs typeface="B Yekan" panose="00000400000000000000" pitchFamily="2" charset="-78"/>
                </a:rPr>
                <a:t>از آنجاييكه اخلاق علمی در دهه اخیر تا حدودی خدشه­ دار شده است و نظر به اينكه اين مسئله به عنوان يك مشكل و پديده­اي آسيب­زا در محيط­ هاي علمي و دانشگاهي داراي عواقب زيانباري است، يافتن راه ­هايي براي كاهش و رفع آن نيازمند فعاليت­هاي علمي خلاقانه است. از اين رو، انجمن­هاي علمي با فعالیت­ موثر در اين بخش مي­توانند وارد رقابت شوند.</a:t>
              </a:r>
            </a:p>
          </p:txBody>
        </p:sp>
        <p:sp>
          <p:nvSpPr>
            <p:cNvPr id="39" name="TextBox 38"/>
            <p:cNvSpPr txBox="1"/>
            <p:nvPr/>
          </p:nvSpPr>
          <p:spPr>
            <a:xfrm>
              <a:off x="7383041" y="18587020"/>
              <a:ext cx="5486400" cy="2257997"/>
            </a:xfrm>
            <a:prstGeom prst="roundRect">
              <a:avLst/>
            </a:prstGeom>
            <a:ln>
              <a:noFill/>
            </a:ln>
          </p:spPr>
          <p:style>
            <a:lnRef idx="2">
              <a:schemeClr val="accent2"/>
            </a:lnRef>
            <a:fillRef idx="1">
              <a:schemeClr val="lt1"/>
            </a:fillRef>
            <a:effectRef idx="0">
              <a:schemeClr val="accent2"/>
            </a:effectRef>
            <a:fontRef idx="minor">
              <a:schemeClr val="dk1"/>
            </a:fontRef>
          </p:style>
          <p:txBody>
            <a:bodyPr wrap="square" rtlCol="0" anchor="ctr">
              <a:noAutofit/>
            </a:bodyPr>
            <a:lstStyle/>
            <a:p>
              <a:pPr algn="ctr" rtl="1"/>
              <a:r>
                <a:rPr lang="fa-IR" sz="1400" b="1" dirty="0">
                  <a:solidFill>
                    <a:srgbClr val="002060"/>
                  </a:solidFill>
                  <a:cs typeface="B Yekan" panose="00000400000000000000" pitchFamily="2" charset="-78"/>
                </a:rPr>
                <a:t>انجمن علمی و ترویج کارآفرینی</a:t>
              </a:r>
            </a:p>
            <a:p>
              <a:pPr algn="just" rtl="1"/>
              <a:r>
                <a:rPr lang="fa-IR" sz="1400" dirty="0">
                  <a:solidFill>
                    <a:srgbClr val="002060"/>
                  </a:solidFill>
                  <a:cs typeface="B Yekan" panose="00000400000000000000" pitchFamily="2" charset="-78"/>
                </a:rPr>
                <a:t>از نقاط ضعف آموزش عالی در ایران کمتر پرداختن به کارآفرینی است. خصوصاً در این ایام که از سویی معضل اشتغال در جامعه فراگیر شده و از دیگر سو فرهنگ استخدامی مانع بزرگی بر سر راه شغل آفرینی توسط دانش ­آموختگان است. انجمن­های علمی نقشی مهم در رفع این معضل دارند.</a:t>
              </a:r>
            </a:p>
          </p:txBody>
        </p:sp>
        <p:sp>
          <p:nvSpPr>
            <p:cNvPr id="40" name="TextBox 39"/>
            <p:cNvSpPr txBox="1"/>
            <p:nvPr/>
          </p:nvSpPr>
          <p:spPr>
            <a:xfrm>
              <a:off x="1565023" y="21053910"/>
              <a:ext cx="5486400" cy="3346415"/>
            </a:xfrm>
            <a:prstGeom prst="roundRect">
              <a:avLst/>
            </a:prstGeom>
            <a:ln>
              <a:noFill/>
            </a:ln>
          </p:spPr>
          <p:style>
            <a:lnRef idx="2">
              <a:schemeClr val="accent2"/>
            </a:lnRef>
            <a:fillRef idx="1">
              <a:schemeClr val="lt1"/>
            </a:fillRef>
            <a:effectRef idx="0">
              <a:schemeClr val="accent2"/>
            </a:effectRef>
            <a:fontRef idx="minor">
              <a:schemeClr val="dk1"/>
            </a:fontRef>
          </p:style>
          <p:txBody>
            <a:bodyPr wrap="square" rtlCol="0" anchor="ctr">
              <a:noAutofit/>
            </a:bodyPr>
            <a:lstStyle/>
            <a:p>
              <a:pPr algn="ctr" rtl="1"/>
              <a:r>
                <a:rPr lang="fa-IR" sz="1400" b="1" dirty="0">
                  <a:solidFill>
                    <a:srgbClr val="002060"/>
                  </a:solidFill>
                  <a:cs typeface="B Yekan" panose="00000400000000000000" pitchFamily="2" charset="-78"/>
                </a:rPr>
                <a:t>انجمن علمی و اقتصاد مقاومتی</a:t>
              </a:r>
            </a:p>
            <a:p>
              <a:pPr algn="just" rtl="1"/>
              <a:r>
                <a:rPr lang="fa-IR" sz="1400" dirty="0">
                  <a:solidFill>
                    <a:srgbClr val="002060"/>
                  </a:solidFill>
                  <a:cs typeface="B Yekan" panose="00000400000000000000" pitchFamily="2" charset="-78"/>
                </a:rPr>
                <a:t>عرصه­ ي اقتصادي نه تنها به حوزه­ ي تخصصي اقتصاد به معناي متعارف آن بر مي­گردد، بلكه نتايج علمي و پژوهشي و ترويجي و نيز مهارت و آموزش در هر رشته علمي نتايجي اقتصادي دارد. بدين معني علم و دانش به صورت­هاي مختلف تبديل به كالا مي­شود و در بازار عرضه مي­شود. بنابراين، از منظري اقتصادي هر علمي مي­تواند آثاري داشته باشند. از اين رو، فعاليت­هاي انجمن­هاي علمي مي­تواند از اين منظر مورد توجه و ارزيابي قرار گيرد.</a:t>
              </a:r>
            </a:p>
          </p:txBody>
        </p:sp>
        <p:sp>
          <p:nvSpPr>
            <p:cNvPr id="41" name="TextBox 40"/>
            <p:cNvSpPr txBox="1"/>
            <p:nvPr/>
          </p:nvSpPr>
          <p:spPr>
            <a:xfrm>
              <a:off x="7383041" y="21425128"/>
              <a:ext cx="5486400" cy="2326271"/>
            </a:xfrm>
            <a:prstGeom prst="roundRect">
              <a:avLst/>
            </a:prstGeom>
            <a:ln>
              <a:noFill/>
            </a:ln>
          </p:spPr>
          <p:style>
            <a:lnRef idx="2">
              <a:schemeClr val="accent2"/>
            </a:lnRef>
            <a:fillRef idx="1">
              <a:schemeClr val="lt1"/>
            </a:fillRef>
            <a:effectRef idx="0">
              <a:schemeClr val="accent2"/>
            </a:effectRef>
            <a:fontRef idx="minor">
              <a:schemeClr val="dk1"/>
            </a:fontRef>
          </p:style>
          <p:txBody>
            <a:bodyPr wrap="square" rtlCol="0" anchor="ctr">
              <a:noAutofit/>
            </a:bodyPr>
            <a:lstStyle/>
            <a:p>
              <a:pPr algn="ctr" rtl="1"/>
              <a:r>
                <a:rPr lang="fa-IR" sz="1400" b="1" dirty="0">
                  <a:solidFill>
                    <a:srgbClr val="002060"/>
                  </a:solidFill>
                  <a:cs typeface="B Yekan" panose="00000400000000000000" pitchFamily="2" charset="-78"/>
                </a:rPr>
                <a:t>انجمن علمی و مشارکت اساتید</a:t>
              </a:r>
            </a:p>
            <a:p>
              <a:pPr algn="just" rtl="1"/>
              <a:r>
                <a:rPr lang="fa-IR" sz="1400" dirty="0">
                  <a:solidFill>
                    <a:srgbClr val="002060"/>
                  </a:solidFill>
                  <a:cs typeface="B Yekan" panose="00000400000000000000" pitchFamily="2" charset="-78"/>
                </a:rPr>
                <a:t>انجمن­های علمی دانشجویی و اساتید دانشگاه دو سرمایه گران­بها هستند که در کنار هم بودن و فعالیت توامان­شان می­تواند ثمرات بسیاری داشته باشد. از اين رو، يافتن ظرفيت­هاي بهره­گيري از توانايي علمي و تخصصي اساتيد هم مي­تواند موضوع فعاليت­هاي خلاقانه انجمن­هاي علمي دانشجويي قرار گيرد.</a:t>
              </a:r>
            </a:p>
          </p:txBody>
        </p:sp>
        <p:sp>
          <p:nvSpPr>
            <p:cNvPr id="42" name="TextBox 41"/>
            <p:cNvSpPr txBox="1"/>
            <p:nvPr/>
          </p:nvSpPr>
          <p:spPr>
            <a:xfrm>
              <a:off x="1565023" y="24737106"/>
              <a:ext cx="5486400" cy="3889509"/>
            </a:xfrm>
            <a:prstGeom prst="roundRect">
              <a:avLst/>
            </a:prstGeom>
            <a:ln>
              <a:noFill/>
            </a:ln>
          </p:spPr>
          <p:style>
            <a:lnRef idx="2">
              <a:schemeClr val="accent2"/>
            </a:lnRef>
            <a:fillRef idx="1">
              <a:schemeClr val="lt1"/>
            </a:fillRef>
            <a:effectRef idx="0">
              <a:schemeClr val="accent2"/>
            </a:effectRef>
            <a:fontRef idx="minor">
              <a:schemeClr val="dk1"/>
            </a:fontRef>
          </p:style>
          <p:txBody>
            <a:bodyPr wrap="square" rtlCol="0" anchor="ctr">
              <a:noAutofit/>
            </a:bodyPr>
            <a:lstStyle/>
            <a:p>
              <a:pPr algn="ctr" rtl="1"/>
              <a:r>
                <a:rPr lang="fa-IR" sz="1400" b="1" dirty="0">
                  <a:solidFill>
                    <a:srgbClr val="002060"/>
                  </a:solidFill>
                  <a:cs typeface="B Yekan" panose="00000400000000000000" pitchFamily="2" charset="-78"/>
                </a:rPr>
                <a:t>انجمن علمی و تعاملات علمی بین‌المللی</a:t>
              </a:r>
            </a:p>
            <a:p>
              <a:pPr algn="just" rtl="1"/>
              <a:r>
                <a:rPr lang="fa-IR" sz="1400" dirty="0">
                  <a:solidFill>
                    <a:srgbClr val="002060"/>
                  </a:solidFill>
                  <a:cs typeface="B Yekan" panose="00000400000000000000" pitchFamily="2" charset="-78"/>
                </a:rPr>
                <a:t>امروزه علم و دانش در گستره­ي بين­ المللي و از طريق تبادلات و تعاملات مراكز علمي و پژوهشي در سطح جهاني رشد مي­كند. در واقع مي­توان گفت مرزهای دانش محدود به مرزهای جغرافیایی ایران نیست. به همین ترتیب مرزهای جغرافیایی نیز محدود کننده انجمن­های علمی نمی­تواند باشد. بنابراين، انجمن­هاي علمي دانشجويي مي­توانند در حوزه تعاملات بين ­المللي و استفاده از ظرفيت­هاي آن طرح ­ها و برنامه­ هاي خلاقانه خود را به انجام برسانند. نظر به اين اهميت موضوع حاضر به عنوان بخشي از جشنواره ملي حركت تعريف شده است.</a:t>
              </a:r>
            </a:p>
          </p:txBody>
        </p:sp>
        <p:sp>
          <p:nvSpPr>
            <p:cNvPr id="43" name="TextBox 42"/>
            <p:cNvSpPr txBox="1"/>
            <p:nvPr/>
          </p:nvSpPr>
          <p:spPr>
            <a:xfrm>
              <a:off x="7383041" y="24331509"/>
              <a:ext cx="5486400" cy="3375287"/>
            </a:xfrm>
            <a:prstGeom prst="roundRect">
              <a:avLst/>
            </a:prstGeom>
            <a:ln>
              <a:noFill/>
            </a:ln>
          </p:spPr>
          <p:style>
            <a:lnRef idx="2">
              <a:schemeClr val="accent2"/>
            </a:lnRef>
            <a:fillRef idx="1">
              <a:schemeClr val="lt1"/>
            </a:fillRef>
            <a:effectRef idx="0">
              <a:schemeClr val="accent2"/>
            </a:effectRef>
            <a:fontRef idx="minor">
              <a:schemeClr val="dk1"/>
            </a:fontRef>
          </p:style>
          <p:txBody>
            <a:bodyPr wrap="square" rtlCol="0" anchor="ctr">
              <a:noAutofit/>
            </a:bodyPr>
            <a:lstStyle/>
            <a:p>
              <a:pPr algn="ctr" rtl="1"/>
              <a:r>
                <a:rPr lang="fa-IR" sz="1400" b="1" dirty="0">
                  <a:solidFill>
                    <a:srgbClr val="002060"/>
                  </a:solidFill>
                  <a:cs typeface="B Yekan" panose="00000400000000000000" pitchFamily="2" charset="-78"/>
                </a:rPr>
                <a:t>انجمن علمی و مفاخر</a:t>
              </a:r>
            </a:p>
            <a:p>
              <a:pPr algn="just" rtl="1"/>
              <a:r>
                <a:rPr lang="fa-IR" sz="1400" dirty="0">
                  <a:solidFill>
                    <a:srgbClr val="002060"/>
                  </a:solidFill>
                  <a:cs typeface="B Yekan" panose="00000400000000000000" pitchFamily="2" charset="-78"/>
                </a:rPr>
                <a:t>حق آن است که مفاخر علمی بر صدر نشینند و نقش انجمن ­های علمی در اين بر صدر نشاندن حائز توجه است. اساتید ارزشمند و مفاخر بزرگی در دانشگاه ­های ایران مشغول به تحصیل و تربیت دانشجویان هستند. گاهی انجمن­های علمی تریبونی برای انعکاس صدای این شخصیت­های ارزشمند می­شوند و گاهی ایشان را مورد تقدیر قرار می­دهند. هر فعالیت خلاقانه انجمن علمی با موضوع مفاخر علم و ادب می­تواند در این رقابت وارد شود.</a:t>
              </a:r>
            </a:p>
          </p:txBody>
        </p:sp>
        <p:sp>
          <p:nvSpPr>
            <p:cNvPr id="44" name="TextBox 43"/>
            <p:cNvSpPr txBox="1"/>
            <p:nvPr/>
          </p:nvSpPr>
          <p:spPr>
            <a:xfrm>
              <a:off x="7383041" y="27887656"/>
              <a:ext cx="5486400" cy="2783468"/>
            </a:xfrm>
            <a:prstGeom prst="roundRect">
              <a:avLst/>
            </a:prstGeom>
            <a:ln>
              <a:noFill/>
            </a:ln>
          </p:spPr>
          <p:style>
            <a:lnRef idx="2">
              <a:schemeClr val="accent2"/>
            </a:lnRef>
            <a:fillRef idx="1">
              <a:schemeClr val="lt1"/>
            </a:fillRef>
            <a:effectRef idx="0">
              <a:schemeClr val="accent2"/>
            </a:effectRef>
            <a:fontRef idx="minor">
              <a:schemeClr val="dk1"/>
            </a:fontRef>
          </p:style>
          <p:txBody>
            <a:bodyPr wrap="square" rtlCol="0" anchor="ctr">
              <a:noAutofit/>
            </a:bodyPr>
            <a:lstStyle/>
            <a:p>
              <a:pPr algn="ctr" rtl="1"/>
              <a:r>
                <a:rPr lang="fa-IR" sz="1400" b="1" dirty="0">
                  <a:solidFill>
                    <a:srgbClr val="002060"/>
                  </a:solidFill>
                  <a:cs typeface="B Yekan" panose="00000400000000000000" pitchFamily="2" charset="-78"/>
                </a:rPr>
                <a:t>انجمن علمی و محیط زیست</a:t>
              </a:r>
            </a:p>
            <a:p>
              <a:pPr algn="just" rtl="1"/>
              <a:r>
                <a:rPr lang="fa-IR" sz="1400" dirty="0">
                  <a:solidFill>
                    <a:srgbClr val="002060"/>
                  </a:solidFill>
                  <a:cs typeface="B Yekan" panose="00000400000000000000" pitchFamily="2" charset="-78"/>
                </a:rPr>
                <a:t>امروز نه تنها ایران که تمام دنیا با مسائل زیست محیطی دست و پنجه نرم می­کند و جستجوي راه­هاي نوين براي كاهش بحران ­هاي ناشي از آن و كاهش تخريب. از آنجاييكه مسائل زیست محیطی حوزه ­های مختلفی از علوم را شامل می­شود انجمن­هاي علمي در رشته­ ها و گرايش­ هاي خود مي­توانند به مباحث اين حوزه ورود كرده و با طرح ايده­ ها و راه ­حل­ هاي خود راهي به سوي حل اين معضلات بگشايند.</a:t>
              </a:r>
            </a:p>
          </p:txBody>
        </p:sp>
        <p:sp>
          <p:nvSpPr>
            <p:cNvPr id="45" name="TextBox 44"/>
            <p:cNvSpPr txBox="1"/>
            <p:nvPr/>
          </p:nvSpPr>
          <p:spPr>
            <a:xfrm>
              <a:off x="1565023" y="28963396"/>
              <a:ext cx="5486400" cy="1707728"/>
            </a:xfrm>
            <a:prstGeom prst="roundRect">
              <a:avLst/>
            </a:prstGeom>
            <a:ln>
              <a:noFill/>
            </a:ln>
          </p:spPr>
          <p:style>
            <a:lnRef idx="2">
              <a:schemeClr val="accent2"/>
            </a:lnRef>
            <a:fillRef idx="1">
              <a:schemeClr val="lt1"/>
            </a:fillRef>
            <a:effectRef idx="0">
              <a:schemeClr val="accent2"/>
            </a:effectRef>
            <a:fontRef idx="minor">
              <a:schemeClr val="dk1"/>
            </a:fontRef>
          </p:style>
          <p:txBody>
            <a:bodyPr wrap="square" rtlCol="0" anchor="ctr">
              <a:noAutofit/>
            </a:bodyPr>
            <a:lstStyle/>
            <a:p>
              <a:pPr algn="ctr" rtl="1"/>
              <a:r>
                <a:rPr lang="fa-IR" sz="1400" b="1" dirty="0">
                  <a:solidFill>
                    <a:srgbClr val="002060"/>
                  </a:solidFill>
                  <a:cs typeface="B Yekan" panose="00000400000000000000" pitchFamily="2" charset="-78"/>
                </a:rPr>
                <a:t>بخش آزاد</a:t>
              </a:r>
            </a:p>
            <a:p>
              <a:pPr algn="just" rtl="1"/>
              <a:r>
                <a:rPr lang="fa-IR" sz="1400" dirty="0">
                  <a:solidFill>
                    <a:srgbClr val="002060"/>
                  </a:solidFill>
                  <a:cs typeface="B Yekan" panose="00000400000000000000" pitchFamily="2" charset="-78"/>
                </a:rPr>
                <a:t>علاوه بر بخش­های فوق، یک بخش نیز به صورت آزاد در نظر گرفته می­شود با همان شعار محوری «چه مشکلی را؛ چگونه حل کردید؟». البته اثر ارسالی به این بخش نباید مرتبط با هیچکدام از زمینه ­های ده­گانه فوق باشد.</a:t>
              </a:r>
            </a:p>
          </p:txBody>
        </p:sp>
      </p:grpSp>
      <p:sp>
        <p:nvSpPr>
          <p:cNvPr id="46" name="TextBox 45"/>
          <p:cNvSpPr txBox="1"/>
          <p:nvPr/>
        </p:nvSpPr>
        <p:spPr>
          <a:xfrm>
            <a:off x="9524457" y="14923060"/>
            <a:ext cx="3840746" cy="3250437"/>
          </a:xfrm>
          <a:prstGeom prst="foldedCorner">
            <a:avLst>
              <a:gd name="adj" fmla="val 7773"/>
            </a:avLst>
          </a:prstGeom>
          <a:solidFill>
            <a:schemeClr val="accent3">
              <a:lumMod val="85000"/>
            </a:schemeClr>
          </a:solidFill>
          <a:ln w="38100">
            <a:noFill/>
            <a:prstDash val="solid"/>
          </a:ln>
        </p:spPr>
        <p:txBody>
          <a:bodyPr wrap="square" rtlCol="0" anchor="ctr">
            <a:noAutofit/>
          </a:bodyPr>
          <a:lstStyle/>
          <a:p>
            <a:pPr algn="ctr" rtl="1"/>
            <a:r>
              <a:rPr lang="fa-IR" sz="2520" b="1" dirty="0">
                <a:solidFill>
                  <a:srgbClr val="0070C0"/>
                </a:solidFill>
                <a:cs typeface="B Yekan" panose="00000400000000000000" pitchFamily="2" charset="-78"/>
              </a:rPr>
              <a:t>مرحله اول داوری</a:t>
            </a:r>
          </a:p>
          <a:p>
            <a:pPr algn="just" rtl="1"/>
            <a:r>
              <a:rPr lang="fa-IR" sz="1680" dirty="0">
                <a:solidFill>
                  <a:srgbClr val="0070C0"/>
                </a:solidFill>
                <a:cs typeface="B Yekan" panose="00000400000000000000" pitchFamily="2" charset="-78"/>
              </a:rPr>
              <a:t>داوری آثار در دومرحله انجام می­شود. مرحله نخست به کمک داورانی است که توسط دبیرخانه مرکزی انتخاب شده ­اند. سه اثری که در مرحله اول داوری بیشترین امتیاز را کسب کنند وارد رقابت مرحله نهایی می­شوند. اصولا پوستری که خوب طراحی شده و جامعیت خوبی در گارش برنامه خود داشته باشد در کنار عناصر دیگر ارزیابی (خصوصا بحث خلاقیت و نوآوری) شانس بیشتری برای وارد شدن به مرحله نهایی رقابت خواهد داشت.</a:t>
            </a:r>
          </a:p>
        </p:txBody>
      </p:sp>
      <p:sp>
        <p:nvSpPr>
          <p:cNvPr id="49" name="TextBox 48"/>
          <p:cNvSpPr txBox="1"/>
          <p:nvPr/>
        </p:nvSpPr>
        <p:spPr>
          <a:xfrm>
            <a:off x="13625932" y="17163013"/>
            <a:ext cx="3840746" cy="3665006"/>
          </a:xfrm>
          <a:prstGeom prst="foldedCorner">
            <a:avLst>
              <a:gd name="adj" fmla="val 4272"/>
            </a:avLst>
          </a:prstGeom>
          <a:solidFill>
            <a:schemeClr val="accent3">
              <a:lumMod val="85000"/>
            </a:schemeClr>
          </a:solidFill>
          <a:ln w="38100">
            <a:noFill/>
            <a:prstDash val="solid"/>
          </a:ln>
        </p:spPr>
        <p:txBody>
          <a:bodyPr wrap="square" rtlCol="0" anchor="ctr">
            <a:noAutofit/>
          </a:bodyPr>
          <a:lstStyle/>
          <a:p>
            <a:pPr algn="ctr" rtl="1"/>
            <a:r>
              <a:rPr lang="fa-IR" sz="2520" b="1" dirty="0">
                <a:solidFill>
                  <a:srgbClr val="0070C0"/>
                </a:solidFill>
                <a:cs typeface="B Yekan" panose="00000400000000000000" pitchFamily="2" charset="-78"/>
              </a:rPr>
              <a:t>مرحله نهایی داوری</a:t>
            </a:r>
          </a:p>
          <a:p>
            <a:pPr algn="just" rtl="1"/>
            <a:r>
              <a:rPr lang="fa-IR" sz="1680" dirty="0">
                <a:solidFill>
                  <a:srgbClr val="0070C0"/>
                </a:solidFill>
                <a:cs typeface="B Yekan" panose="00000400000000000000" pitchFamily="2" charset="-78"/>
              </a:rPr>
              <a:t>در مرحله نهایی تعدادی از اساتید و صاحب‌نظران برجسته برای داوری به جشنواره دعوت می­شوند. اثاری که وارد مرحله نهایی شده‌اند فرصت دارند تا حداکثر در دو دقیقه شرح تجربیات فعالیت خود را در جلسه‌ای عمومی مقابل همه داوران توضیح دهند. سپس داوران بر اساس ملاک‌های ارزیابی که در اختیار دارند رای نهایی خود را برای هر اثر اعلام می­کنند. </a:t>
            </a:r>
            <a:r>
              <a:rPr lang="fa-IR" sz="1680" u="sng" dirty="0">
                <a:solidFill>
                  <a:srgbClr val="0070C0"/>
                </a:solidFill>
                <a:cs typeface="B Yekan" panose="00000400000000000000" pitchFamily="2" charset="-78"/>
              </a:rPr>
              <a:t>واضح است که خلاقیت در ارائه تجربه فعالیت نیز امتیاز خواهد داشت. </a:t>
            </a:r>
            <a:r>
              <a:rPr lang="fa-IR" sz="1680" dirty="0">
                <a:solidFill>
                  <a:srgbClr val="0070C0"/>
                </a:solidFill>
                <a:cs typeface="B Yekan" panose="00000400000000000000" pitchFamily="2" charset="-78"/>
              </a:rPr>
              <a:t>ارائه می‌تواند به کمک یک فیلم، فایل پاورپوینت و یا هر شیوه خلاقانه‌ی دیگری باشد.</a:t>
            </a:r>
          </a:p>
        </p:txBody>
      </p:sp>
      <p:cxnSp>
        <p:nvCxnSpPr>
          <p:cNvPr id="6" name="Elbow Connector 5"/>
          <p:cNvCxnSpPr/>
          <p:nvPr/>
        </p:nvCxnSpPr>
        <p:spPr bwMode="auto">
          <a:xfrm rot="10800000" flipV="1">
            <a:off x="13448698" y="15682139"/>
            <a:ext cx="2304072" cy="876107"/>
          </a:xfrm>
          <a:prstGeom prst="bentConnector3">
            <a:avLst>
              <a:gd name="adj1" fmla="val -355"/>
            </a:avLst>
          </a:prstGeom>
          <a:ln w="63500" cmpd="sng">
            <a:prstDash val="sysDash"/>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50" name="Elbow Connector 49"/>
          <p:cNvCxnSpPr/>
          <p:nvPr/>
        </p:nvCxnSpPr>
        <p:spPr bwMode="auto">
          <a:xfrm>
            <a:off x="11554398" y="18182054"/>
            <a:ext cx="1810805" cy="745505"/>
          </a:xfrm>
          <a:prstGeom prst="bentConnector3">
            <a:avLst>
              <a:gd name="adj1" fmla="val 1393"/>
            </a:avLst>
          </a:prstGeom>
          <a:ln w="63500" cmpd="sng">
            <a:prstDash val="sysDash"/>
            <a:headEnd type="none" w="med" len="med"/>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theme/theme1.xml><?xml version="1.0" encoding="utf-8"?>
<a:theme xmlns:a="http://schemas.openxmlformats.org/drawingml/2006/main" name="Poster-Template">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Presentation2" id="{4B51D2D1-7413-4274-AF03-66A0D24455C4}" vid="{8FCFAABA-D63C-47C3-A191-BA83309CCB2D}"/>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88</TotalTime>
  <Words>1387</Words>
  <Application>Microsoft Office PowerPoint</Application>
  <PresentationFormat>Custom</PresentationFormat>
  <Paragraphs>53</Paragraphs>
  <Slides>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B Yekan</vt:lpstr>
      <vt:lpstr>宋体</vt:lpstr>
      <vt:lpstr>ＭＳ Ｐゴシック</vt:lpstr>
      <vt:lpstr>新細明體</vt:lpstr>
      <vt:lpstr>Times New Roman</vt:lpstr>
      <vt:lpstr>Calibri</vt:lpstr>
      <vt:lpstr>Poster-Template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Esmaeel</cp:lastModifiedBy>
  <cp:revision>12</cp:revision>
  <cp:lastPrinted>2000-05-22T15:29:58Z</cp:lastPrinted>
  <dcterms:created xsi:type="dcterms:W3CDTF">2016-05-10T07:46:59Z</dcterms:created>
  <dcterms:modified xsi:type="dcterms:W3CDTF">2016-05-12T17:22:33Z</dcterms:modified>
</cp:coreProperties>
</file>